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y="51435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  <p:embeddedFont>
      <p:font typeface="Constantia"/>
      <p:regular r:id="rId93"/>
      <p:bold r:id="rId94"/>
      <p:italic r:id="rId95"/>
      <p:boldItalic r:id="rId96"/>
    </p:embeddedFont>
    <p:embeddedFont>
      <p:font typeface="Open Sans Light"/>
      <p:regular r:id="rId97"/>
      <p:bold r:id="rId98"/>
      <p:italic r:id="rId99"/>
      <p:boldItalic r:id="rId100"/>
    </p:embeddedFont>
    <p:embeddedFont>
      <p:font typeface="Open Sans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5" roundtripDataSignature="AMtx7mhJLqPJr9VPa/I6A7zUMLG7G46o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16DE39-82D6-4EB6-81C4-CA5A3014DCC1}">
  <a:tblStyle styleId="{7C16DE39-82D6-4EB6-81C4-CA5A3014DC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customschemas.google.com/relationships/presentationmetadata" Target="metadata"/><Relationship Id="rId104" Type="http://schemas.openxmlformats.org/officeDocument/2006/relationships/font" Target="fonts/OpenSans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italic.fntdata"/><Relationship Id="rId102" Type="http://schemas.openxmlformats.org/officeDocument/2006/relationships/font" Target="fonts/OpenSans-bold.fntdata"/><Relationship Id="rId101" Type="http://schemas.openxmlformats.org/officeDocument/2006/relationships/font" Target="fonts/OpenSans-regular.fntdata"/><Relationship Id="rId100" Type="http://schemas.openxmlformats.org/officeDocument/2006/relationships/font" Target="fonts/OpenSans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Constantia-italic.fntdata"/><Relationship Id="rId94" Type="http://schemas.openxmlformats.org/officeDocument/2006/relationships/font" Target="fonts/Constantia-bold.fntdata"/><Relationship Id="rId97" Type="http://schemas.openxmlformats.org/officeDocument/2006/relationships/font" Target="fonts/OpenSansLight-regular.fntdata"/><Relationship Id="rId96" Type="http://schemas.openxmlformats.org/officeDocument/2006/relationships/font" Target="fonts/Constantia-boldItalic.fntdata"/><Relationship Id="rId11" Type="http://schemas.openxmlformats.org/officeDocument/2006/relationships/slide" Target="slides/slide5.xml"/><Relationship Id="rId99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98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Constantia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font" Target="fonts/Roboto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0" name="Google Shape;19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7" name="Google Shape;203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2" name="Google Shape;217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6" name="Google Shape;22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0" name="Google Shape;250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6" name="Google Shape;250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8" name="Google Shape;251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9" name="Google Shape;252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1" name="Google Shape;254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9" name="Google Shape;260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8" name="Google Shape;267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8" name="Google Shape;274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9" name="Google Shape;281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8" name="Google Shape;290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8" name="Google Shape;300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3" name="Google Shape;313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1" name="Google Shape;32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6" name="Google Shape;340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5" name="Google Shape;345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9" name="Google Shape;35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7" name="Google Shape;356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2" name="Google Shape;362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0" name="Google Shape;368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1" name="Google Shape;374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9" name="Google Shape;381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7" name="Google Shape;38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3" name="Google Shape;391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5" name="Google Shape;397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8" name="Google Shape;398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5" name="Google Shape;400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8" name="Google Shape;401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4" name="Google Shape;403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4" name="Google Shape;404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6" name="Google Shape;405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4" name="Google Shape;406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2" name="Google Shape;407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3" name="Google Shape;408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9" name="Google Shape;408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9" name="Google Shape;412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9" name="Google Shape;413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7" name="Google Shape;424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9" name="Google Shape;426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9" name="Google Shape;427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8" name="Google Shape;428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7" name="Google Shape;430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8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5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9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9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 Main">
  <p:cSld name="BLANK_1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2450" y="90700"/>
            <a:ext cx="705500" cy="7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7"/>
          <p:cNvSpPr txBox="1"/>
          <p:nvPr>
            <p:ph type="title"/>
          </p:nvPr>
        </p:nvSpPr>
        <p:spPr>
          <a:xfrm>
            <a:off x="70350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97"/>
          <p:cNvSpPr txBox="1"/>
          <p:nvPr/>
        </p:nvSpPr>
        <p:spPr>
          <a:xfrm>
            <a:off x="7022975" y="4820400"/>
            <a:ext cx="319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GB" sz="900" u="none" cap="none" strike="noStrike">
                <a:solidFill>
                  <a:srgbClr val="338BE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Interspeech 2022 — September 18th</a:t>
            </a:r>
            <a:endParaRPr b="0" i="1" sz="900" u="none" cap="none" strike="noStrike">
              <a:solidFill>
                <a:srgbClr val="338BE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 Main 1">
  <p:cSld name="BLANK_2"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2450" y="90700"/>
            <a:ext cx="705500" cy="7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8"/>
          <p:cNvSpPr txBox="1"/>
          <p:nvPr>
            <p:ph type="title"/>
          </p:nvPr>
        </p:nvSpPr>
        <p:spPr>
          <a:xfrm>
            <a:off x="70350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98"/>
          <p:cNvSpPr txBox="1"/>
          <p:nvPr/>
        </p:nvSpPr>
        <p:spPr>
          <a:xfrm>
            <a:off x="7022975" y="4820400"/>
            <a:ext cx="319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GB" sz="900" u="none" cap="none" strike="noStrike">
                <a:solidFill>
                  <a:srgbClr val="338BE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Interspeech 2022 — September 18th</a:t>
            </a:r>
            <a:endParaRPr b="0" i="1" sz="900" u="none" cap="none" strike="noStrike">
              <a:solidFill>
                <a:srgbClr val="338BE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8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8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8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9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9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9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4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8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Relationship Id="rId4" Type="http://schemas.openxmlformats.org/officeDocument/2006/relationships/image" Target="../media/image2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Relationship Id="rId4" Type="http://schemas.openxmlformats.org/officeDocument/2006/relationships/image" Target="../media/image24.gif"/><Relationship Id="rId5" Type="http://schemas.openxmlformats.org/officeDocument/2006/relationships/image" Target="../media/image31.gif"/><Relationship Id="rId6" Type="http://schemas.openxmlformats.org/officeDocument/2006/relationships/image" Target="../media/image25.gif"/><Relationship Id="rId7" Type="http://schemas.openxmlformats.org/officeDocument/2006/relationships/image" Target="../media/image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gif"/><Relationship Id="rId4" Type="http://schemas.openxmlformats.org/officeDocument/2006/relationships/image" Target="../media/image16.gif"/><Relationship Id="rId5" Type="http://schemas.openxmlformats.org/officeDocument/2006/relationships/image" Target="../media/image21.gif"/><Relationship Id="rId6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6" Type="http://schemas.openxmlformats.org/officeDocument/2006/relationships/image" Target="../media/image9.png"/><Relationship Id="rId7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gif"/><Relationship Id="rId4" Type="http://schemas.openxmlformats.org/officeDocument/2006/relationships/image" Target="../media/image38.gif"/><Relationship Id="rId5" Type="http://schemas.openxmlformats.org/officeDocument/2006/relationships/image" Target="../media/image41.gif"/><Relationship Id="rId6" Type="http://schemas.openxmlformats.org/officeDocument/2006/relationships/image" Target="../media/image3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gif"/><Relationship Id="rId4" Type="http://schemas.openxmlformats.org/officeDocument/2006/relationships/image" Target="../media/image48.gif"/><Relationship Id="rId5" Type="http://schemas.openxmlformats.org/officeDocument/2006/relationships/image" Target="../media/image3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gif"/><Relationship Id="rId4" Type="http://schemas.openxmlformats.org/officeDocument/2006/relationships/image" Target="../media/image49.gif"/><Relationship Id="rId5" Type="http://schemas.openxmlformats.org/officeDocument/2006/relationships/image" Target="../media/image39.gif"/><Relationship Id="rId6" Type="http://schemas.openxmlformats.org/officeDocument/2006/relationships/image" Target="../media/image29.gif"/><Relationship Id="rId7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gif"/><Relationship Id="rId4" Type="http://schemas.openxmlformats.org/officeDocument/2006/relationships/image" Target="../media/image57.gif"/><Relationship Id="rId5" Type="http://schemas.openxmlformats.org/officeDocument/2006/relationships/image" Target="../media/image4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gif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8.gif"/><Relationship Id="rId6" Type="http://schemas.openxmlformats.org/officeDocument/2006/relationships/image" Target="../media/image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9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1611975" y="611300"/>
            <a:ext cx="621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 499/691: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Conversational Artificial Intelligence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2111050" y="2496838"/>
            <a:ext cx="554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Computer Science &amp; Software Engineering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Concordia University, Winter 202</a:t>
            </a:r>
            <a:r>
              <a:rPr lang="en-GB" sz="2000">
                <a:solidFill>
                  <a:schemeClr val="lt2"/>
                </a:solidFill>
              </a:rPr>
              <a:t>4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1282725" y="1436075"/>
            <a:ext cx="6588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Introduction to Deep Learning </a:t>
            </a:r>
            <a:endParaRPr b="1" i="0" sz="2600" u="none" cap="none" strike="noStrike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(Part 2)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 txBox="1"/>
          <p:nvPr>
            <p:ph idx="12" type="sldNum"/>
          </p:nvPr>
        </p:nvSpPr>
        <p:spPr>
          <a:xfrm>
            <a:off x="7837741" y="44670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589" y="3372825"/>
            <a:ext cx="3341767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Vanishing Gradient</a:t>
            </a:r>
            <a:endParaRPr sz="2600"/>
          </a:p>
        </p:txBody>
      </p:sp>
      <p:sp>
        <p:nvSpPr>
          <p:cNvPr id="470" name="Google Shape;470;p10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0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10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3" name="Google Shape;473;p10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10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5" name="Google Shape;475;p10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10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10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10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10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p10"/>
          <p:cNvCxnSpPr>
            <a:stCxn id="471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10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5" name="Google Shape;485;p10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0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10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0" name="Google Shape;490;p10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p10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10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p10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5" name="Google Shape;495;p10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496" name="Google Shape;4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0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0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10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10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10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10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0"/>
          <p:cNvSpPr txBox="1"/>
          <p:nvPr/>
        </p:nvSpPr>
        <p:spPr>
          <a:xfrm>
            <a:off x="331950" y="2948225"/>
            <a:ext cx="86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solutions to mitigate this problem have been proposed. Popular approaches are: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10"/>
          <p:cNvSpPr txBox="1"/>
          <p:nvPr/>
        </p:nvSpPr>
        <p:spPr>
          <a:xfrm>
            <a:off x="331950" y="4553425"/>
            <a:ext cx="86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Fighting vanishing gradients is a central problem in deep learning. It is an active research area.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10"/>
          <p:cNvSpPr txBox="1"/>
          <p:nvPr/>
        </p:nvSpPr>
        <p:spPr>
          <a:xfrm>
            <a:off x="471400" y="3521400"/>
            <a:ext cx="51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Non-saturating activation functions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10"/>
          <p:cNvSpPr txBox="1"/>
          <p:nvPr/>
        </p:nvSpPr>
        <p:spPr>
          <a:xfrm>
            <a:off x="433500" y="387970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 shortcuts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10"/>
          <p:cNvSpPr txBox="1"/>
          <p:nvPr/>
        </p:nvSpPr>
        <p:spPr>
          <a:xfrm>
            <a:off x="4572000" y="3498700"/>
            <a:ext cx="32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Initialization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10"/>
          <p:cNvSpPr txBox="1"/>
          <p:nvPr/>
        </p:nvSpPr>
        <p:spPr>
          <a:xfrm>
            <a:off x="4572000" y="3879700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Saturating Activation Functions </a:t>
            </a:r>
            <a:endParaRPr sz="2600"/>
          </a:p>
        </p:txBody>
      </p:sp>
      <p:sp>
        <p:nvSpPr>
          <p:cNvPr id="517" name="Google Shape;517;p11"/>
          <p:cNvSpPr/>
          <p:nvPr/>
        </p:nvSpPr>
        <p:spPr>
          <a:xfrm>
            <a:off x="7162500" y="822700"/>
            <a:ext cx="5994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11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0" name="Google Shape;520;p11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11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11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1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11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11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11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7" name="Google Shape;527;p11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11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0" name="Google Shape;530;p11"/>
          <p:cNvCxnSpPr>
            <a:stCxn id="518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11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11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1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11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11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11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8" name="Google Shape;538;p11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1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Google Shape;540;p11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11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2" name="Google Shape;542;p11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543" name="Google Shape;5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1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1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6" name="Google Shape;5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875" y="1770812"/>
            <a:ext cx="3654950" cy="139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11"/>
          <p:cNvCxnSpPr/>
          <p:nvPr/>
        </p:nvCxnSpPr>
        <p:spPr>
          <a:xfrm flipH="1">
            <a:off x="6443125" y="1631950"/>
            <a:ext cx="725700" cy="10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11"/>
          <p:cNvCxnSpPr/>
          <p:nvPr/>
        </p:nvCxnSpPr>
        <p:spPr>
          <a:xfrm>
            <a:off x="7768325" y="1631950"/>
            <a:ext cx="473400" cy="10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9" name="Google Shape;549;p11"/>
          <p:cNvSpPr txBox="1"/>
          <p:nvPr/>
        </p:nvSpPr>
        <p:spPr>
          <a:xfrm>
            <a:off x="5408175" y="2571750"/>
            <a:ext cx="16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Saturation point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11"/>
          <p:cNvSpPr txBox="1"/>
          <p:nvPr/>
        </p:nvSpPr>
        <p:spPr>
          <a:xfrm>
            <a:off x="7761900" y="2635450"/>
            <a:ext cx="16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Saturation point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11"/>
          <p:cNvSpPr txBox="1"/>
          <p:nvPr/>
        </p:nvSpPr>
        <p:spPr>
          <a:xfrm>
            <a:off x="160050" y="3469200"/>
            <a:ext cx="87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Sigmoid and Tanh activation functions have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two saturation points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where the gradient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close to zero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11"/>
          <p:cNvSpPr txBox="1"/>
          <p:nvPr/>
        </p:nvSpPr>
        <p:spPr>
          <a:xfrm>
            <a:off x="160050" y="4002600"/>
            <a:ext cx="64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causes the final gradient to be small as well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11"/>
          <p:cNvSpPr txBox="1"/>
          <p:nvPr/>
        </p:nvSpPr>
        <p:spPr>
          <a:xfrm>
            <a:off x="160050" y="4536000"/>
            <a:ext cx="87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to avoid using these functions as activations of the hidden layers.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2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Non-saturating Activation Functions</a:t>
            </a:r>
            <a:endParaRPr sz="2600"/>
          </a:p>
        </p:txBody>
      </p:sp>
      <p:sp>
        <p:nvSpPr>
          <p:cNvPr id="562" name="Google Shape;562;p12"/>
          <p:cNvSpPr/>
          <p:nvPr/>
        </p:nvSpPr>
        <p:spPr>
          <a:xfrm>
            <a:off x="7162500" y="822700"/>
            <a:ext cx="5994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2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12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5" name="Google Shape;565;p12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12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12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2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12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12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1" name="Google Shape;571;p12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2" name="Google Shape;572;p12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2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12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12"/>
          <p:cNvCxnSpPr>
            <a:stCxn id="563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12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7" name="Google Shape;577;p12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2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12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12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12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12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3" name="Google Shape;583;p12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2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12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p12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7" name="Google Shape;587;p12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588" name="Google Shape;5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2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2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12"/>
          <p:cNvSpPr txBox="1"/>
          <p:nvPr/>
        </p:nvSpPr>
        <p:spPr>
          <a:xfrm>
            <a:off x="131775" y="2735150"/>
            <a:ext cx="52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 1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Avoid saturating activation functions (e.g., Sigmoid and Tanh)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12"/>
          <p:cNvSpPr txBox="1"/>
          <p:nvPr/>
        </p:nvSpPr>
        <p:spPr>
          <a:xfrm>
            <a:off x="167625" y="3083225"/>
            <a:ext cx="32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Alternatively, we can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3" name="Google Shape;5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3225" y="2279100"/>
            <a:ext cx="3463849" cy="1437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2"/>
          <p:cNvSpPr txBox="1"/>
          <p:nvPr/>
        </p:nvSpPr>
        <p:spPr>
          <a:xfrm>
            <a:off x="6785450" y="1809350"/>
            <a:ext cx="5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12"/>
          <p:cNvSpPr txBox="1"/>
          <p:nvPr/>
        </p:nvSpPr>
        <p:spPr>
          <a:xfrm>
            <a:off x="167625" y="3507225"/>
            <a:ext cx="482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x &gt; 0, the derivative is one and the gradient can flow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unchanged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12"/>
          <p:cNvSpPr txBox="1"/>
          <p:nvPr/>
        </p:nvSpPr>
        <p:spPr>
          <a:xfrm>
            <a:off x="167625" y="4146625"/>
            <a:ext cx="886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x &lt; 0, the derivative is zero and we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problems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this happens only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side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not on both sides as for sigmoids and tanhs (thus alleviating this problem)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3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3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Non-saturating Activation Functions</a:t>
            </a:r>
            <a:endParaRPr sz="2600"/>
          </a:p>
        </p:txBody>
      </p:sp>
      <p:sp>
        <p:nvSpPr>
          <p:cNvPr id="605" name="Google Shape;605;p13"/>
          <p:cNvSpPr/>
          <p:nvPr/>
        </p:nvSpPr>
        <p:spPr>
          <a:xfrm>
            <a:off x="7162500" y="822700"/>
            <a:ext cx="5994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13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13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13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0" name="Google Shape;610;p13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3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13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13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4" name="Google Shape;614;p13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5" name="Google Shape;615;p13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13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8" name="Google Shape;618;p13"/>
          <p:cNvCxnSpPr>
            <a:stCxn id="606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13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0" name="Google Shape;620;p13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3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3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13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13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6" name="Google Shape;626;p13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p13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13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13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631" name="Google Shape;6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3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3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13"/>
          <p:cNvSpPr txBox="1"/>
          <p:nvPr/>
        </p:nvSpPr>
        <p:spPr>
          <a:xfrm>
            <a:off x="131775" y="2887550"/>
            <a:ext cx="52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 1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Avoid saturating activation functions (e.g., Sigmoid and Tanh)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13"/>
          <p:cNvSpPr txBox="1"/>
          <p:nvPr/>
        </p:nvSpPr>
        <p:spPr>
          <a:xfrm>
            <a:off x="167625" y="3311825"/>
            <a:ext cx="482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further mitigate this issue, we can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ReLUs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13"/>
          <p:cNvSpPr txBox="1"/>
          <p:nvPr/>
        </p:nvSpPr>
        <p:spPr>
          <a:xfrm>
            <a:off x="6677950" y="2136325"/>
            <a:ext cx="194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337" y="2358475"/>
            <a:ext cx="3525799" cy="141138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3"/>
          <p:cNvSpPr txBox="1"/>
          <p:nvPr/>
        </p:nvSpPr>
        <p:spPr>
          <a:xfrm>
            <a:off x="257450" y="4013950"/>
            <a:ext cx="58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case, we propagate a gradient &gt; 0 even when x &lt; 0.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4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Gradient Shortcuts</a:t>
            </a:r>
            <a:endParaRPr sz="2600"/>
          </a:p>
        </p:txBody>
      </p:sp>
      <p:sp>
        <p:nvSpPr>
          <p:cNvPr id="647" name="Google Shape;647;p14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14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9" name="Google Shape;649;p14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14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1" name="Google Shape;651;p14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4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14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14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6" name="Google Shape;656;p14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4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14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9" name="Google Shape;659;p14"/>
          <p:cNvCxnSpPr>
            <a:stCxn id="647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14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1" name="Google Shape;661;p14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4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14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14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14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" name="Google Shape;666;p14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7" name="Google Shape;667;p14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9" name="Google Shape;669;p14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0" name="Google Shape;670;p14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1" name="Google Shape;671;p14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672" name="Google Shape;6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4"/>
          <p:cNvSpPr txBox="1"/>
          <p:nvPr/>
        </p:nvSpPr>
        <p:spPr>
          <a:xfrm>
            <a:off x="167625" y="2847125"/>
            <a:ext cx="7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to mitigate vanishing gradients is to add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 shortcuts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model.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14"/>
          <p:cNvSpPr txBox="1"/>
          <p:nvPr/>
        </p:nvSpPr>
        <p:spPr>
          <a:xfrm>
            <a:off x="167625" y="3228125"/>
            <a:ext cx="87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idea is to add connections that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shorten the gradient path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loss to the early layers.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14"/>
          <p:cNvSpPr txBox="1"/>
          <p:nvPr/>
        </p:nvSpPr>
        <p:spPr>
          <a:xfrm>
            <a:off x="151650" y="4189925"/>
            <a:ext cx="87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Examples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networks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skip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dense blocks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highway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14"/>
          <p:cNvCxnSpPr>
            <a:endCxn id="668" idx="0"/>
          </p:cNvCxnSpPr>
          <p:nvPr/>
        </p:nvCxnSpPr>
        <p:spPr>
          <a:xfrm flipH="1" rot="10800000">
            <a:off x="1517925" y="1013425"/>
            <a:ext cx="2093100" cy="265800"/>
          </a:xfrm>
          <a:prstGeom prst="bentConnector4">
            <a:avLst>
              <a:gd fmla="val -294" name="adj1"/>
              <a:gd fmla="val 189588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7" name="Google Shape;677;p14"/>
          <p:cNvSpPr txBox="1"/>
          <p:nvPr/>
        </p:nvSpPr>
        <p:spPr>
          <a:xfrm>
            <a:off x="2239125" y="704625"/>
            <a:ext cx="5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shortcut</a:t>
            </a:r>
            <a:endParaRPr b="0" i="0" sz="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14"/>
          <p:cNvSpPr txBox="1"/>
          <p:nvPr/>
        </p:nvSpPr>
        <p:spPr>
          <a:xfrm>
            <a:off x="459675" y="3663325"/>
            <a:ext cx="14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Shorter Path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1762200" y="3761525"/>
            <a:ext cx="229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885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4"/>
          <p:cNvSpPr txBox="1"/>
          <p:nvPr/>
        </p:nvSpPr>
        <p:spPr>
          <a:xfrm>
            <a:off x="2152500" y="3663325"/>
            <a:ext cx="23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Fewer multiplications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4200600" y="3761525"/>
            <a:ext cx="229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885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4"/>
          <p:cNvSpPr txBox="1"/>
          <p:nvPr/>
        </p:nvSpPr>
        <p:spPr>
          <a:xfrm>
            <a:off x="4590900" y="3663325"/>
            <a:ext cx="23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Larger Gradient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14"/>
          <p:cNvSpPr/>
          <p:nvPr/>
        </p:nvSpPr>
        <p:spPr>
          <a:xfrm>
            <a:off x="6084600" y="1903150"/>
            <a:ext cx="2032200" cy="824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4"/>
          <p:cNvSpPr txBox="1"/>
          <p:nvPr/>
        </p:nvSpPr>
        <p:spPr>
          <a:xfrm>
            <a:off x="6785100" y="1557613"/>
            <a:ext cx="63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i="0" sz="1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frac{\partial f^{(1)}}{\partial w_1} \frac{\partial f^{(4)}}{\partial f^{(1)}}\frac{\partial L}{\partial f^{(4)}} " id="685" name="Google Shape;6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588" y="1903150"/>
            <a:ext cx="2032219" cy="7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5"/>
          <p:cNvSpPr/>
          <p:nvPr/>
        </p:nvSpPr>
        <p:spPr>
          <a:xfrm>
            <a:off x="6672925" y="1201075"/>
            <a:ext cx="19983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5"/>
          <p:cNvSpPr/>
          <p:nvPr/>
        </p:nvSpPr>
        <p:spPr>
          <a:xfrm>
            <a:off x="6704500" y="2806525"/>
            <a:ext cx="1998300" cy="1835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5"/>
          <p:cNvSpPr/>
          <p:nvPr/>
        </p:nvSpPr>
        <p:spPr>
          <a:xfrm>
            <a:off x="7701900" y="3633025"/>
            <a:ext cx="138900" cy="189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5"/>
          <p:cNvSpPr/>
          <p:nvPr/>
        </p:nvSpPr>
        <p:spPr>
          <a:xfrm>
            <a:off x="1606625" y="835825"/>
            <a:ext cx="837000" cy="1537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5"/>
          <p:cNvSpPr/>
          <p:nvPr/>
        </p:nvSpPr>
        <p:spPr>
          <a:xfrm>
            <a:off x="692225" y="835825"/>
            <a:ext cx="8370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Residual Networks</a:t>
            </a:r>
            <a:endParaRPr sz="2600"/>
          </a:p>
        </p:txBody>
      </p:sp>
      <p:sp>
        <p:nvSpPr>
          <p:cNvPr id="697" name="Google Shape;697;p15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15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15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15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1" name="Google Shape;701;p15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5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15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15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15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6" name="Google Shape;706;p15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5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15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9" name="Google Shape;709;p15"/>
          <p:cNvCxnSpPr>
            <a:stCxn id="697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15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" name="Google Shape;711;p15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5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15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15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15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p15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7" name="Google Shape;717;p15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5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15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15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1" name="Google Shape;721;p15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5"/>
          <p:cNvSpPr txBox="1"/>
          <p:nvPr/>
        </p:nvSpPr>
        <p:spPr>
          <a:xfrm>
            <a:off x="3072525" y="735188"/>
            <a:ext cx="12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Residual Connections</a:t>
            </a:r>
            <a:endParaRPr b="0" i="0" sz="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15"/>
          <p:cNvSpPr/>
          <p:nvPr/>
        </p:nvSpPr>
        <p:spPr>
          <a:xfrm>
            <a:off x="7471650" y="13185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15"/>
          <p:cNvCxnSpPr/>
          <p:nvPr/>
        </p:nvCxnSpPr>
        <p:spPr>
          <a:xfrm flipH="1" rot="10800000">
            <a:off x="7207450" y="1583850"/>
            <a:ext cx="284400" cy="4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5" name="Google Shape;725;p15"/>
          <p:cNvSpPr/>
          <p:nvPr/>
        </p:nvSpPr>
        <p:spPr>
          <a:xfrm>
            <a:off x="7571700" y="774388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5"/>
          <p:cNvSpPr/>
          <p:nvPr/>
        </p:nvSpPr>
        <p:spPr>
          <a:xfrm>
            <a:off x="6766350" y="142382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3000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15"/>
          <p:cNvCxnSpPr>
            <a:stCxn id="725" idx="2"/>
            <a:endCxn id="723" idx="0"/>
          </p:cNvCxnSpPr>
          <p:nvPr/>
        </p:nvCxnSpPr>
        <p:spPr>
          <a:xfrm>
            <a:off x="7771350" y="109748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8" name="Google Shape;728;p15"/>
          <p:cNvSpPr/>
          <p:nvPr/>
        </p:nvSpPr>
        <p:spPr>
          <a:xfrm>
            <a:off x="7471650" y="20805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15"/>
          <p:cNvCxnSpPr>
            <a:endCxn id="728" idx="0"/>
          </p:cNvCxnSpPr>
          <p:nvPr/>
        </p:nvCxnSpPr>
        <p:spPr>
          <a:xfrm>
            <a:off x="7771350" y="18594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0" name="Google Shape;730;p15"/>
          <p:cNvSpPr txBox="1"/>
          <p:nvPr/>
        </p:nvSpPr>
        <p:spPr>
          <a:xfrm>
            <a:off x="7417125" y="2160175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5"/>
          <p:cNvSpPr/>
          <p:nvPr/>
        </p:nvSpPr>
        <p:spPr>
          <a:xfrm>
            <a:off x="7471650" y="28425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2" name="Google Shape;732;p15"/>
          <p:cNvCxnSpPr/>
          <p:nvPr/>
        </p:nvCxnSpPr>
        <p:spPr>
          <a:xfrm flipH="1" rot="10800000">
            <a:off x="7207450" y="3107850"/>
            <a:ext cx="284400" cy="4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3" name="Google Shape;733;p15"/>
          <p:cNvSpPr/>
          <p:nvPr/>
        </p:nvSpPr>
        <p:spPr>
          <a:xfrm>
            <a:off x="6766350" y="294782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3000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15"/>
          <p:cNvCxnSpPr>
            <a:endCxn id="731" idx="0"/>
          </p:cNvCxnSpPr>
          <p:nvPr/>
        </p:nvCxnSpPr>
        <p:spPr>
          <a:xfrm>
            <a:off x="7771350" y="26214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5" name="Google Shape;735;p15"/>
          <p:cNvSpPr/>
          <p:nvPr/>
        </p:nvSpPr>
        <p:spPr>
          <a:xfrm>
            <a:off x="7471650" y="40617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15"/>
          <p:cNvCxnSpPr>
            <a:endCxn id="735" idx="0"/>
          </p:cNvCxnSpPr>
          <p:nvPr/>
        </p:nvCxnSpPr>
        <p:spPr>
          <a:xfrm>
            <a:off x="7771350" y="38406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7" name="Google Shape;737;p15"/>
          <p:cNvSpPr txBox="1"/>
          <p:nvPr/>
        </p:nvSpPr>
        <p:spPr>
          <a:xfrm>
            <a:off x="7417125" y="4141375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p15"/>
          <p:cNvCxnSpPr/>
          <p:nvPr/>
        </p:nvCxnSpPr>
        <p:spPr>
          <a:xfrm>
            <a:off x="7771350" y="46026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9" name="Google Shape;739;p15"/>
          <p:cNvSpPr txBox="1"/>
          <p:nvPr/>
        </p:nvSpPr>
        <p:spPr>
          <a:xfrm>
            <a:off x="7612575" y="4640250"/>
            <a:ext cx="3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15"/>
          <p:cNvSpPr/>
          <p:nvPr/>
        </p:nvSpPr>
        <p:spPr>
          <a:xfrm>
            <a:off x="682025" y="735191"/>
            <a:ext cx="940925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5"/>
          <p:cNvSpPr/>
          <p:nvPr/>
        </p:nvSpPr>
        <p:spPr>
          <a:xfrm>
            <a:off x="1511963" y="734941"/>
            <a:ext cx="940925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5"/>
          <p:cNvSpPr/>
          <p:nvPr/>
        </p:nvSpPr>
        <p:spPr>
          <a:xfrm>
            <a:off x="2275075" y="734941"/>
            <a:ext cx="940925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5"/>
          <p:cNvSpPr txBox="1"/>
          <p:nvPr/>
        </p:nvSpPr>
        <p:spPr>
          <a:xfrm>
            <a:off x="8130225" y="1158763"/>
            <a:ext cx="5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5"/>
          <p:cNvSpPr txBox="1"/>
          <p:nvPr/>
        </p:nvSpPr>
        <p:spPr>
          <a:xfrm>
            <a:off x="8307825" y="2781350"/>
            <a:ext cx="3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Google Shape;745;p15"/>
          <p:cNvCxnSpPr/>
          <p:nvPr/>
        </p:nvCxnSpPr>
        <p:spPr>
          <a:xfrm>
            <a:off x="7771350" y="33834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15"/>
          <p:cNvCxnSpPr>
            <a:endCxn id="693" idx="0"/>
          </p:cNvCxnSpPr>
          <p:nvPr/>
        </p:nvCxnSpPr>
        <p:spPr>
          <a:xfrm flipH="1" rot="-5400000">
            <a:off x="6481539" y="2387125"/>
            <a:ext cx="2630700" cy="51000"/>
          </a:xfrm>
          <a:prstGeom prst="bentConnector4">
            <a:avLst>
              <a:gd fmla="val 3565" name="adj1"/>
              <a:gd fmla="val 905904" name="adj2"/>
            </a:avLst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7" name="Google Shape;747;p15"/>
          <p:cNvSpPr/>
          <p:nvPr/>
        </p:nvSpPr>
        <p:spPr>
          <a:xfrm>
            <a:off x="7673400" y="3613675"/>
            <a:ext cx="195900" cy="221100"/>
          </a:xfrm>
          <a:prstGeom prst="ellipse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5"/>
          <p:cNvSpPr txBox="1"/>
          <p:nvPr/>
        </p:nvSpPr>
        <p:spPr>
          <a:xfrm>
            <a:off x="167625" y="2847125"/>
            <a:ext cx="53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networks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add shortcuts across hidden layers.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5"/>
          <p:cNvSpPr txBox="1"/>
          <p:nvPr/>
        </p:nvSpPr>
        <p:spPr>
          <a:xfrm>
            <a:off x="167625" y="3304325"/>
            <a:ext cx="64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models are called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Residual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Networks because each layer has to model a distribution that is the difference between the current distribution and the one in the previous layer.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5"/>
          <p:cNvSpPr txBox="1"/>
          <p:nvPr/>
        </p:nvSpPr>
        <p:spPr>
          <a:xfrm>
            <a:off x="167625" y="4192625"/>
            <a:ext cx="63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networks work well when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hidden layers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employed. In this case, the difference in the distribution learned in two consecutive layers is small and it is easier to learn the residual rather than the full distribution.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6"/>
          <p:cNvSpPr/>
          <p:nvPr/>
        </p:nvSpPr>
        <p:spPr>
          <a:xfrm>
            <a:off x="3192525" y="1270550"/>
            <a:ext cx="837000" cy="1537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Skip Connections</a:t>
            </a:r>
            <a:endParaRPr sz="2600"/>
          </a:p>
        </p:txBody>
      </p:sp>
      <p:sp>
        <p:nvSpPr>
          <p:cNvPr id="758" name="Google Shape;758;p16"/>
          <p:cNvSpPr/>
          <p:nvPr/>
        </p:nvSpPr>
        <p:spPr>
          <a:xfrm>
            <a:off x="7967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Google Shape;759;p16"/>
          <p:cNvCxnSpPr/>
          <p:nvPr/>
        </p:nvCxnSpPr>
        <p:spPr>
          <a:xfrm flipH="1" rot="10800000">
            <a:off x="10944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0" name="Google Shape;760;p16"/>
          <p:cNvSpPr/>
          <p:nvPr/>
        </p:nvSpPr>
        <p:spPr>
          <a:xfrm>
            <a:off x="167625" y="1475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16"/>
          <p:cNvCxnSpPr/>
          <p:nvPr/>
        </p:nvCxnSpPr>
        <p:spPr>
          <a:xfrm flipH="1" rot="10800000">
            <a:off x="578150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2" name="Google Shape;762;p16"/>
          <p:cNvSpPr/>
          <p:nvPr/>
        </p:nvSpPr>
        <p:spPr>
          <a:xfrm>
            <a:off x="9296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6"/>
          <p:cNvSpPr txBox="1"/>
          <p:nvPr/>
        </p:nvSpPr>
        <p:spPr>
          <a:xfrm>
            <a:off x="65400" y="1820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6"/>
          <p:cNvSpPr/>
          <p:nvPr/>
        </p:nvSpPr>
        <p:spPr>
          <a:xfrm>
            <a:off x="16349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16"/>
          <p:cNvCxnSpPr/>
          <p:nvPr/>
        </p:nvCxnSpPr>
        <p:spPr>
          <a:xfrm flipH="1" rot="10800000">
            <a:off x="19326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6" name="Google Shape;766;p16"/>
          <p:cNvCxnSpPr/>
          <p:nvPr/>
        </p:nvCxnSpPr>
        <p:spPr>
          <a:xfrm flipH="1" rot="10800000">
            <a:off x="14009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7" name="Google Shape;767;p16"/>
          <p:cNvSpPr/>
          <p:nvPr/>
        </p:nvSpPr>
        <p:spPr>
          <a:xfrm>
            <a:off x="17678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6"/>
          <p:cNvSpPr/>
          <p:nvPr/>
        </p:nvSpPr>
        <p:spPr>
          <a:xfrm>
            <a:off x="41495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16"/>
          <p:cNvCxnSpPr/>
          <p:nvPr/>
        </p:nvCxnSpPr>
        <p:spPr>
          <a:xfrm flipH="1" rot="10800000">
            <a:off x="39155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0" name="Google Shape;770;p16"/>
          <p:cNvCxnSpPr>
            <a:stCxn id="758" idx="6"/>
          </p:cNvCxnSpPr>
          <p:nvPr/>
        </p:nvCxnSpPr>
        <p:spPr>
          <a:xfrm>
            <a:off x="1396125" y="1666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16"/>
          <p:cNvCxnSpPr/>
          <p:nvPr/>
        </p:nvCxnSpPr>
        <p:spPr>
          <a:xfrm flipH="1" rot="10800000">
            <a:off x="4447275" y="2014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2" name="Google Shape;772;p16"/>
          <p:cNvSpPr/>
          <p:nvPr/>
        </p:nvSpPr>
        <p:spPr>
          <a:xfrm>
            <a:off x="4249575" y="2379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6"/>
          <p:cNvSpPr txBox="1"/>
          <p:nvPr/>
        </p:nvSpPr>
        <p:spPr>
          <a:xfrm>
            <a:off x="4215000" y="2808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16"/>
          <p:cNvSpPr txBox="1"/>
          <p:nvPr/>
        </p:nvSpPr>
        <p:spPr>
          <a:xfrm>
            <a:off x="1634925" y="2754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16"/>
          <p:cNvSpPr/>
          <p:nvPr/>
        </p:nvSpPr>
        <p:spPr>
          <a:xfrm>
            <a:off x="24731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p16"/>
          <p:cNvCxnSpPr/>
          <p:nvPr/>
        </p:nvCxnSpPr>
        <p:spPr>
          <a:xfrm flipH="1" rot="10800000">
            <a:off x="27708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7" name="Google Shape;777;p16"/>
          <p:cNvCxnSpPr/>
          <p:nvPr/>
        </p:nvCxnSpPr>
        <p:spPr>
          <a:xfrm flipH="1" rot="10800000">
            <a:off x="22391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8" name="Google Shape;778;p16"/>
          <p:cNvSpPr/>
          <p:nvPr/>
        </p:nvSpPr>
        <p:spPr>
          <a:xfrm>
            <a:off x="26060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6"/>
          <p:cNvSpPr/>
          <p:nvPr/>
        </p:nvSpPr>
        <p:spPr>
          <a:xfrm>
            <a:off x="33113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16"/>
          <p:cNvCxnSpPr/>
          <p:nvPr/>
        </p:nvCxnSpPr>
        <p:spPr>
          <a:xfrm flipH="1" rot="10800000">
            <a:off x="36090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1" name="Google Shape;781;p16"/>
          <p:cNvCxnSpPr/>
          <p:nvPr/>
        </p:nvCxnSpPr>
        <p:spPr>
          <a:xfrm flipH="1" rot="10800000">
            <a:off x="30773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2" name="Google Shape;782;p16"/>
          <p:cNvSpPr/>
          <p:nvPr/>
        </p:nvSpPr>
        <p:spPr>
          <a:xfrm>
            <a:off x="34442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6"/>
          <p:cNvSpPr txBox="1"/>
          <p:nvPr/>
        </p:nvSpPr>
        <p:spPr>
          <a:xfrm>
            <a:off x="1594850" y="697750"/>
            <a:ext cx="12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Skip Connections</a:t>
            </a:r>
            <a:endParaRPr b="0" i="0" sz="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6"/>
          <p:cNvSpPr/>
          <p:nvPr/>
        </p:nvSpPr>
        <p:spPr>
          <a:xfrm>
            <a:off x="1419375" y="1116200"/>
            <a:ext cx="1891918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6"/>
          <p:cNvSpPr/>
          <p:nvPr/>
        </p:nvSpPr>
        <p:spPr>
          <a:xfrm>
            <a:off x="2231902" y="1115951"/>
            <a:ext cx="988818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6"/>
          <p:cNvSpPr/>
          <p:nvPr/>
        </p:nvSpPr>
        <p:spPr>
          <a:xfrm>
            <a:off x="630497" y="1084275"/>
            <a:ext cx="2619535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6"/>
          <p:cNvSpPr txBox="1"/>
          <p:nvPr/>
        </p:nvSpPr>
        <p:spPr>
          <a:xfrm>
            <a:off x="167625" y="3304325"/>
            <a:ext cx="64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Skip connections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direct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between each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6"/>
          <p:cNvSpPr txBox="1"/>
          <p:nvPr/>
        </p:nvSpPr>
        <p:spPr>
          <a:xfrm>
            <a:off x="167625" y="4061900"/>
            <a:ext cx="80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last hidden layer sums up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 coming from all the previous layers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6"/>
          <p:cNvSpPr/>
          <p:nvPr/>
        </p:nvSpPr>
        <p:spPr>
          <a:xfrm>
            <a:off x="6672925" y="1963075"/>
            <a:ext cx="19983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6"/>
          <p:cNvSpPr/>
          <p:nvPr/>
        </p:nvSpPr>
        <p:spPr>
          <a:xfrm>
            <a:off x="7471650" y="20805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16"/>
          <p:cNvCxnSpPr/>
          <p:nvPr/>
        </p:nvCxnSpPr>
        <p:spPr>
          <a:xfrm flipH="1" rot="10800000">
            <a:off x="7207450" y="2345850"/>
            <a:ext cx="284400" cy="4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2" name="Google Shape;792;p16"/>
          <p:cNvSpPr/>
          <p:nvPr/>
        </p:nvSpPr>
        <p:spPr>
          <a:xfrm>
            <a:off x="6504900" y="1002988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6"/>
          <p:cNvSpPr/>
          <p:nvPr/>
        </p:nvSpPr>
        <p:spPr>
          <a:xfrm>
            <a:off x="6766350" y="218582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3000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6"/>
          <p:cNvSpPr/>
          <p:nvPr/>
        </p:nvSpPr>
        <p:spPr>
          <a:xfrm>
            <a:off x="7471650" y="28425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5" name="Google Shape;795;p16"/>
          <p:cNvCxnSpPr>
            <a:endCxn id="794" idx="0"/>
          </p:cNvCxnSpPr>
          <p:nvPr/>
        </p:nvCxnSpPr>
        <p:spPr>
          <a:xfrm>
            <a:off x="7771350" y="26214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p16"/>
          <p:cNvCxnSpPr/>
          <p:nvPr/>
        </p:nvCxnSpPr>
        <p:spPr>
          <a:xfrm>
            <a:off x="7771350" y="3383425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7" name="Google Shape;797;p16"/>
          <p:cNvSpPr txBox="1"/>
          <p:nvPr/>
        </p:nvSpPr>
        <p:spPr>
          <a:xfrm>
            <a:off x="8130225" y="1920763"/>
            <a:ext cx="5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6"/>
          <p:cNvSpPr txBox="1"/>
          <p:nvPr/>
        </p:nvSpPr>
        <p:spPr>
          <a:xfrm>
            <a:off x="7591350" y="3604525"/>
            <a:ext cx="3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sigma" id="799" name="Google Shape;7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6750" y="2993834"/>
            <a:ext cx="229200" cy="193388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6"/>
          <p:cNvSpPr/>
          <p:nvPr/>
        </p:nvSpPr>
        <p:spPr>
          <a:xfrm>
            <a:off x="7673400" y="1666775"/>
            <a:ext cx="195900" cy="221100"/>
          </a:xfrm>
          <a:prstGeom prst="ellipse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6"/>
          <p:cNvSpPr/>
          <p:nvPr/>
        </p:nvSpPr>
        <p:spPr>
          <a:xfrm>
            <a:off x="7701900" y="1682375"/>
            <a:ext cx="138900" cy="189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6"/>
          <p:cNvSpPr txBox="1"/>
          <p:nvPr/>
        </p:nvSpPr>
        <p:spPr>
          <a:xfrm>
            <a:off x="1328925" y="17135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6"/>
          <p:cNvSpPr txBox="1"/>
          <p:nvPr/>
        </p:nvSpPr>
        <p:spPr>
          <a:xfrm>
            <a:off x="2167125" y="17135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6"/>
          <p:cNvSpPr txBox="1"/>
          <p:nvPr/>
        </p:nvSpPr>
        <p:spPr>
          <a:xfrm>
            <a:off x="2929125" y="17135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6"/>
          <p:cNvSpPr/>
          <p:nvPr/>
        </p:nvSpPr>
        <p:spPr>
          <a:xfrm>
            <a:off x="7114500" y="1002988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6"/>
          <p:cNvSpPr/>
          <p:nvPr/>
        </p:nvSpPr>
        <p:spPr>
          <a:xfrm>
            <a:off x="7724100" y="1002988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6"/>
          <p:cNvSpPr/>
          <p:nvPr/>
        </p:nvSpPr>
        <p:spPr>
          <a:xfrm>
            <a:off x="8333700" y="1002988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16"/>
          <p:cNvCxnSpPr/>
          <p:nvPr/>
        </p:nvCxnSpPr>
        <p:spPr>
          <a:xfrm>
            <a:off x="7771350" y="1859488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16"/>
          <p:cNvCxnSpPr>
            <a:stCxn id="792" idx="2"/>
            <a:endCxn id="801" idx="2"/>
          </p:cNvCxnSpPr>
          <p:nvPr/>
        </p:nvCxnSpPr>
        <p:spPr>
          <a:xfrm>
            <a:off x="6704550" y="1326088"/>
            <a:ext cx="10158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0" name="Google Shape;810;p16"/>
          <p:cNvCxnSpPr>
            <a:stCxn id="807" idx="2"/>
            <a:endCxn id="801" idx="0"/>
          </p:cNvCxnSpPr>
          <p:nvPr/>
        </p:nvCxnSpPr>
        <p:spPr>
          <a:xfrm flipH="1">
            <a:off x="7822350" y="1326088"/>
            <a:ext cx="7110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1" name="Google Shape;811;p16"/>
          <p:cNvCxnSpPr>
            <a:stCxn id="805" idx="2"/>
            <a:endCxn id="801" idx="3"/>
          </p:cNvCxnSpPr>
          <p:nvPr/>
        </p:nvCxnSpPr>
        <p:spPr>
          <a:xfrm>
            <a:off x="7314150" y="1326088"/>
            <a:ext cx="4572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2" name="Google Shape;812;p16"/>
          <p:cNvCxnSpPr>
            <a:stCxn id="806" idx="2"/>
            <a:endCxn id="801" idx="3"/>
          </p:cNvCxnSpPr>
          <p:nvPr/>
        </p:nvCxnSpPr>
        <p:spPr>
          <a:xfrm flipH="1">
            <a:off x="7771350" y="1326088"/>
            <a:ext cx="1524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3" name="Google Shape;813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DenseNet</a:t>
            </a:r>
            <a:endParaRPr sz="2600"/>
          </a:p>
        </p:txBody>
      </p:sp>
      <p:sp>
        <p:nvSpPr>
          <p:cNvPr id="819" name="Google Shape;819;p17"/>
          <p:cNvSpPr/>
          <p:nvPr/>
        </p:nvSpPr>
        <p:spPr>
          <a:xfrm>
            <a:off x="7967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17"/>
          <p:cNvCxnSpPr/>
          <p:nvPr/>
        </p:nvCxnSpPr>
        <p:spPr>
          <a:xfrm flipH="1" rot="10800000">
            <a:off x="10944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1" name="Google Shape;821;p17"/>
          <p:cNvSpPr/>
          <p:nvPr/>
        </p:nvSpPr>
        <p:spPr>
          <a:xfrm>
            <a:off x="167625" y="1475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Google Shape;822;p17"/>
          <p:cNvCxnSpPr/>
          <p:nvPr/>
        </p:nvCxnSpPr>
        <p:spPr>
          <a:xfrm flipH="1" rot="10800000">
            <a:off x="578150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3" name="Google Shape;823;p17"/>
          <p:cNvSpPr/>
          <p:nvPr/>
        </p:nvSpPr>
        <p:spPr>
          <a:xfrm>
            <a:off x="9296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7"/>
          <p:cNvSpPr txBox="1"/>
          <p:nvPr/>
        </p:nvSpPr>
        <p:spPr>
          <a:xfrm>
            <a:off x="65400" y="1820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7"/>
          <p:cNvSpPr/>
          <p:nvPr/>
        </p:nvSpPr>
        <p:spPr>
          <a:xfrm>
            <a:off x="16349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6" name="Google Shape;826;p17"/>
          <p:cNvCxnSpPr/>
          <p:nvPr/>
        </p:nvCxnSpPr>
        <p:spPr>
          <a:xfrm flipH="1" rot="10800000">
            <a:off x="19326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7" name="Google Shape;827;p17"/>
          <p:cNvCxnSpPr/>
          <p:nvPr/>
        </p:nvCxnSpPr>
        <p:spPr>
          <a:xfrm flipH="1" rot="10800000">
            <a:off x="14009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8" name="Google Shape;828;p17"/>
          <p:cNvSpPr/>
          <p:nvPr/>
        </p:nvSpPr>
        <p:spPr>
          <a:xfrm>
            <a:off x="17678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7"/>
          <p:cNvSpPr/>
          <p:nvPr/>
        </p:nvSpPr>
        <p:spPr>
          <a:xfrm>
            <a:off x="41495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17"/>
          <p:cNvCxnSpPr/>
          <p:nvPr/>
        </p:nvCxnSpPr>
        <p:spPr>
          <a:xfrm flipH="1" rot="10800000">
            <a:off x="39155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1" name="Google Shape;831;p17"/>
          <p:cNvCxnSpPr>
            <a:stCxn id="819" idx="6"/>
          </p:cNvCxnSpPr>
          <p:nvPr/>
        </p:nvCxnSpPr>
        <p:spPr>
          <a:xfrm>
            <a:off x="1396125" y="1666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17"/>
          <p:cNvCxnSpPr/>
          <p:nvPr/>
        </p:nvCxnSpPr>
        <p:spPr>
          <a:xfrm flipH="1" rot="10800000">
            <a:off x="4447275" y="2014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3" name="Google Shape;833;p17"/>
          <p:cNvSpPr/>
          <p:nvPr/>
        </p:nvSpPr>
        <p:spPr>
          <a:xfrm>
            <a:off x="4249575" y="2379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7"/>
          <p:cNvSpPr txBox="1"/>
          <p:nvPr/>
        </p:nvSpPr>
        <p:spPr>
          <a:xfrm>
            <a:off x="4215000" y="2808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17"/>
          <p:cNvSpPr txBox="1"/>
          <p:nvPr/>
        </p:nvSpPr>
        <p:spPr>
          <a:xfrm>
            <a:off x="1634925" y="2754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17"/>
          <p:cNvSpPr/>
          <p:nvPr/>
        </p:nvSpPr>
        <p:spPr>
          <a:xfrm>
            <a:off x="24731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Google Shape;837;p17"/>
          <p:cNvCxnSpPr/>
          <p:nvPr/>
        </p:nvCxnSpPr>
        <p:spPr>
          <a:xfrm flipH="1" rot="10800000">
            <a:off x="27708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8" name="Google Shape;838;p17"/>
          <p:cNvCxnSpPr/>
          <p:nvPr/>
        </p:nvCxnSpPr>
        <p:spPr>
          <a:xfrm flipH="1" rot="10800000">
            <a:off x="22391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9" name="Google Shape;839;p17"/>
          <p:cNvSpPr/>
          <p:nvPr/>
        </p:nvSpPr>
        <p:spPr>
          <a:xfrm>
            <a:off x="26060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7"/>
          <p:cNvSpPr/>
          <p:nvPr/>
        </p:nvSpPr>
        <p:spPr>
          <a:xfrm>
            <a:off x="3311325" y="1394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Google Shape;841;p17"/>
          <p:cNvCxnSpPr/>
          <p:nvPr/>
        </p:nvCxnSpPr>
        <p:spPr>
          <a:xfrm flipH="1" rot="10800000">
            <a:off x="3609075" y="1938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2" name="Google Shape;842;p17"/>
          <p:cNvCxnSpPr/>
          <p:nvPr/>
        </p:nvCxnSpPr>
        <p:spPr>
          <a:xfrm flipH="1" rot="10800000">
            <a:off x="3077325" y="1663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3" name="Google Shape;843;p17"/>
          <p:cNvSpPr/>
          <p:nvPr/>
        </p:nvSpPr>
        <p:spPr>
          <a:xfrm>
            <a:off x="3444225" y="2390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7"/>
          <p:cNvSpPr txBox="1"/>
          <p:nvPr/>
        </p:nvSpPr>
        <p:spPr>
          <a:xfrm>
            <a:off x="1594850" y="697750"/>
            <a:ext cx="12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Skip Connections</a:t>
            </a:r>
            <a:endParaRPr b="0" i="0" sz="8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17"/>
          <p:cNvSpPr/>
          <p:nvPr/>
        </p:nvSpPr>
        <p:spPr>
          <a:xfrm>
            <a:off x="1419375" y="1116200"/>
            <a:ext cx="1891918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1396125" y="1115950"/>
            <a:ext cx="1075195" cy="602714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630497" y="1084275"/>
            <a:ext cx="2619535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7"/>
          <p:cNvSpPr txBox="1"/>
          <p:nvPr/>
        </p:nvSpPr>
        <p:spPr>
          <a:xfrm>
            <a:off x="167625" y="3304325"/>
            <a:ext cx="86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DenseNet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each hidden layer takes in input 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features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 previous layers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17"/>
          <p:cNvSpPr txBox="1"/>
          <p:nvPr/>
        </p:nvSpPr>
        <p:spPr>
          <a:xfrm>
            <a:off x="1335525" y="1695500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17"/>
          <p:cNvSpPr txBox="1"/>
          <p:nvPr/>
        </p:nvSpPr>
        <p:spPr>
          <a:xfrm>
            <a:off x="2167125" y="17135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17"/>
          <p:cNvSpPr txBox="1"/>
          <p:nvPr/>
        </p:nvSpPr>
        <p:spPr>
          <a:xfrm>
            <a:off x="2929125" y="17135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17"/>
          <p:cNvSpPr/>
          <p:nvPr/>
        </p:nvSpPr>
        <p:spPr>
          <a:xfrm>
            <a:off x="578148" y="1084275"/>
            <a:ext cx="1051954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7"/>
          <p:cNvSpPr/>
          <p:nvPr/>
        </p:nvSpPr>
        <p:spPr>
          <a:xfrm>
            <a:off x="624850" y="1060750"/>
            <a:ext cx="1891918" cy="550575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7"/>
          <p:cNvSpPr/>
          <p:nvPr/>
        </p:nvSpPr>
        <p:spPr>
          <a:xfrm>
            <a:off x="2254550" y="1160475"/>
            <a:ext cx="1051954" cy="544188"/>
          </a:xfrm>
          <a:custGeom>
            <a:rect b="b" l="l" r="r" t="t"/>
            <a:pathLst>
              <a:path extrusionOk="0" h="22023" w="37637">
                <a:moveTo>
                  <a:pt x="0" y="22023"/>
                </a:moveTo>
                <a:cubicBezTo>
                  <a:pt x="2905" y="18360"/>
                  <a:pt x="11156" y="426"/>
                  <a:pt x="17429" y="47"/>
                </a:cubicBezTo>
                <a:cubicBezTo>
                  <a:pt x="23702" y="-332"/>
                  <a:pt x="34269" y="16465"/>
                  <a:pt x="37637" y="19749"/>
                </a:cubicBezTo>
              </a:path>
            </a:pathLst>
          </a:custGeom>
          <a:noFill/>
          <a:ln cap="flat" cmpd="sng" w="19050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7"/>
          <p:cNvSpPr txBox="1"/>
          <p:nvPr/>
        </p:nvSpPr>
        <p:spPr>
          <a:xfrm>
            <a:off x="167625" y="3846500"/>
            <a:ext cx="86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model introduces a lot of gradient shortcuts that help fight vanishing gradients.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8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Normalization</a:t>
            </a:r>
            <a:endParaRPr sz="2600"/>
          </a:p>
        </p:txBody>
      </p:sp>
      <p:sp>
        <p:nvSpPr>
          <p:cNvPr id="868" name="Google Shape;868;p19"/>
          <p:cNvSpPr txBox="1"/>
          <p:nvPr/>
        </p:nvSpPr>
        <p:spPr>
          <a:xfrm>
            <a:off x="208825" y="906975"/>
            <a:ext cx="87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learning algorithms struggle when the input features take values on 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scales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with 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biases.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9"/>
          <p:cNvSpPr txBox="1"/>
          <p:nvPr/>
        </p:nvSpPr>
        <p:spPr>
          <a:xfrm>
            <a:off x="423650" y="1840350"/>
            <a:ext cx="49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scales: [-0.001,0.001] vs [-1000,1000]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9"/>
          <p:cNvSpPr txBox="1"/>
          <p:nvPr/>
        </p:nvSpPr>
        <p:spPr>
          <a:xfrm>
            <a:off x="5406025" y="1840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biases: [-1, 1] vs [999, 1001]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19"/>
          <p:cNvCxnSpPr/>
          <p:nvPr/>
        </p:nvCxnSpPr>
        <p:spPr>
          <a:xfrm flipH="1">
            <a:off x="4462925" y="1893175"/>
            <a:ext cx="6300" cy="3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19"/>
          <p:cNvCxnSpPr/>
          <p:nvPr/>
        </p:nvCxnSpPr>
        <p:spPr>
          <a:xfrm flipH="1" rot="10800000">
            <a:off x="1593175" y="2396425"/>
            <a:ext cx="24000" cy="23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19"/>
          <p:cNvCxnSpPr/>
          <p:nvPr/>
        </p:nvCxnSpPr>
        <p:spPr>
          <a:xfrm>
            <a:off x="280450" y="3762825"/>
            <a:ext cx="36279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4" name="Google Shape;874;p19"/>
          <p:cNvSpPr txBox="1"/>
          <p:nvPr/>
        </p:nvSpPr>
        <p:spPr>
          <a:xfrm>
            <a:off x="3633850" y="3852325"/>
            <a:ext cx="54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19"/>
          <p:cNvSpPr txBox="1"/>
          <p:nvPr/>
        </p:nvSpPr>
        <p:spPr>
          <a:xfrm>
            <a:off x="1193375" y="2328325"/>
            <a:ext cx="39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19"/>
          <p:cNvSpPr/>
          <p:nvPr/>
        </p:nvSpPr>
        <p:spPr>
          <a:xfrm>
            <a:off x="1472850" y="3705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9"/>
          <p:cNvSpPr/>
          <p:nvPr/>
        </p:nvSpPr>
        <p:spPr>
          <a:xfrm>
            <a:off x="1625250" y="3705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9"/>
          <p:cNvSpPr/>
          <p:nvPr/>
        </p:nvSpPr>
        <p:spPr>
          <a:xfrm>
            <a:off x="1549050" y="40103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9"/>
          <p:cNvSpPr/>
          <p:nvPr/>
        </p:nvSpPr>
        <p:spPr>
          <a:xfrm>
            <a:off x="1625250" y="3857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9"/>
          <p:cNvSpPr/>
          <p:nvPr/>
        </p:nvSpPr>
        <p:spPr>
          <a:xfrm>
            <a:off x="1549050" y="4238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9"/>
          <p:cNvSpPr/>
          <p:nvPr/>
        </p:nvSpPr>
        <p:spPr>
          <a:xfrm>
            <a:off x="1472850" y="3934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9"/>
          <p:cNvSpPr/>
          <p:nvPr/>
        </p:nvSpPr>
        <p:spPr>
          <a:xfrm>
            <a:off x="1549050" y="36293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9"/>
          <p:cNvSpPr/>
          <p:nvPr/>
        </p:nvSpPr>
        <p:spPr>
          <a:xfrm>
            <a:off x="1472850" y="3476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9"/>
          <p:cNvSpPr/>
          <p:nvPr/>
        </p:nvSpPr>
        <p:spPr>
          <a:xfrm>
            <a:off x="1625250" y="3553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9"/>
          <p:cNvSpPr/>
          <p:nvPr/>
        </p:nvSpPr>
        <p:spPr>
          <a:xfrm>
            <a:off x="1549050" y="3324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9"/>
          <p:cNvSpPr/>
          <p:nvPr/>
        </p:nvSpPr>
        <p:spPr>
          <a:xfrm>
            <a:off x="1549050" y="3095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9"/>
          <p:cNvSpPr/>
          <p:nvPr/>
        </p:nvSpPr>
        <p:spPr>
          <a:xfrm>
            <a:off x="1472850" y="4467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9"/>
          <p:cNvSpPr/>
          <p:nvPr/>
        </p:nvSpPr>
        <p:spPr>
          <a:xfrm>
            <a:off x="1625250" y="4543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9"/>
          <p:cNvSpPr/>
          <p:nvPr/>
        </p:nvSpPr>
        <p:spPr>
          <a:xfrm>
            <a:off x="1625250" y="32483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9"/>
          <p:cNvSpPr/>
          <p:nvPr/>
        </p:nvSpPr>
        <p:spPr>
          <a:xfrm>
            <a:off x="1625250" y="3019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9"/>
          <p:cNvSpPr/>
          <p:nvPr/>
        </p:nvSpPr>
        <p:spPr>
          <a:xfrm>
            <a:off x="1472850" y="2943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9"/>
          <p:cNvSpPr/>
          <p:nvPr/>
        </p:nvSpPr>
        <p:spPr>
          <a:xfrm>
            <a:off x="1625250" y="28673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9"/>
          <p:cNvSpPr/>
          <p:nvPr/>
        </p:nvSpPr>
        <p:spPr>
          <a:xfrm>
            <a:off x="1549050" y="2791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9"/>
          <p:cNvSpPr/>
          <p:nvPr/>
        </p:nvSpPr>
        <p:spPr>
          <a:xfrm>
            <a:off x="1625250" y="2714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9"/>
          <p:cNvSpPr/>
          <p:nvPr/>
        </p:nvSpPr>
        <p:spPr>
          <a:xfrm>
            <a:off x="1549050" y="2638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Google Shape;896;p19"/>
          <p:cNvCxnSpPr/>
          <p:nvPr/>
        </p:nvCxnSpPr>
        <p:spPr>
          <a:xfrm flipH="1" rot="10800000">
            <a:off x="1449975" y="4822900"/>
            <a:ext cx="2982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7" name="Google Shape;897;p19"/>
          <p:cNvCxnSpPr/>
          <p:nvPr/>
        </p:nvCxnSpPr>
        <p:spPr>
          <a:xfrm flipH="1" rot="10800000">
            <a:off x="1969100" y="4661700"/>
            <a:ext cx="4476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8" name="Google Shape;898;p19"/>
          <p:cNvSpPr txBox="1"/>
          <p:nvPr/>
        </p:nvSpPr>
        <p:spPr>
          <a:xfrm>
            <a:off x="2458375" y="4411225"/>
            <a:ext cx="11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variability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9" name="Google Shape;899;p19"/>
          <p:cNvCxnSpPr/>
          <p:nvPr/>
        </p:nvCxnSpPr>
        <p:spPr>
          <a:xfrm flipH="1">
            <a:off x="1819975" y="2587500"/>
            <a:ext cx="19200" cy="20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00" name="Google Shape;900;p19"/>
          <p:cNvSpPr txBox="1"/>
          <p:nvPr/>
        </p:nvSpPr>
        <p:spPr>
          <a:xfrm rot="-5400000">
            <a:off x="1477075" y="2976675"/>
            <a:ext cx="11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variability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1" name="Google Shape;901;p19"/>
          <p:cNvCxnSpPr/>
          <p:nvPr/>
        </p:nvCxnSpPr>
        <p:spPr>
          <a:xfrm flipH="1" rot="10800000">
            <a:off x="6165175" y="2396425"/>
            <a:ext cx="24000" cy="23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2" name="Google Shape;902;p19"/>
          <p:cNvCxnSpPr/>
          <p:nvPr/>
        </p:nvCxnSpPr>
        <p:spPr>
          <a:xfrm>
            <a:off x="4852450" y="3762825"/>
            <a:ext cx="36279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3" name="Google Shape;903;p19"/>
          <p:cNvSpPr txBox="1"/>
          <p:nvPr/>
        </p:nvSpPr>
        <p:spPr>
          <a:xfrm>
            <a:off x="8205850" y="3852325"/>
            <a:ext cx="54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19"/>
          <p:cNvSpPr txBox="1"/>
          <p:nvPr/>
        </p:nvSpPr>
        <p:spPr>
          <a:xfrm>
            <a:off x="5765375" y="2328325"/>
            <a:ext cx="39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19"/>
          <p:cNvSpPr/>
          <p:nvPr/>
        </p:nvSpPr>
        <p:spPr>
          <a:xfrm>
            <a:off x="6273450" y="2638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9"/>
          <p:cNvSpPr/>
          <p:nvPr/>
        </p:nvSpPr>
        <p:spPr>
          <a:xfrm>
            <a:off x="6121050" y="25625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9"/>
          <p:cNvSpPr/>
          <p:nvPr/>
        </p:nvSpPr>
        <p:spPr>
          <a:xfrm>
            <a:off x="6273450" y="2791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9"/>
          <p:cNvSpPr/>
          <p:nvPr/>
        </p:nvSpPr>
        <p:spPr>
          <a:xfrm>
            <a:off x="6044850" y="2714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9"/>
          <p:cNvSpPr/>
          <p:nvPr/>
        </p:nvSpPr>
        <p:spPr>
          <a:xfrm>
            <a:off x="6197250" y="2638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9"/>
          <p:cNvSpPr/>
          <p:nvPr/>
        </p:nvSpPr>
        <p:spPr>
          <a:xfrm>
            <a:off x="6197250" y="2714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9"/>
          <p:cNvSpPr/>
          <p:nvPr/>
        </p:nvSpPr>
        <p:spPr>
          <a:xfrm>
            <a:off x="6044850" y="2791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9"/>
          <p:cNvSpPr/>
          <p:nvPr/>
        </p:nvSpPr>
        <p:spPr>
          <a:xfrm>
            <a:off x="6197250" y="28673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9"/>
          <p:cNvSpPr/>
          <p:nvPr/>
        </p:nvSpPr>
        <p:spPr>
          <a:xfrm>
            <a:off x="6121050" y="27911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9"/>
          <p:cNvSpPr/>
          <p:nvPr/>
        </p:nvSpPr>
        <p:spPr>
          <a:xfrm>
            <a:off x="6197250" y="27149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9"/>
          <p:cNvSpPr/>
          <p:nvPr/>
        </p:nvSpPr>
        <p:spPr>
          <a:xfrm>
            <a:off x="6121050" y="2638700"/>
            <a:ext cx="71700" cy="71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Outline</a:t>
            </a:r>
            <a:endParaRPr sz="2600"/>
          </a:p>
        </p:txBody>
      </p:sp>
      <p:sp>
        <p:nvSpPr>
          <p:cNvPr id="85" name="Google Shape;85;p2"/>
          <p:cNvSpPr txBox="1"/>
          <p:nvPr/>
        </p:nvSpPr>
        <p:spPr>
          <a:xfrm>
            <a:off x="260250" y="888550"/>
            <a:ext cx="424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Vanishing and Exploding Gradients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60250" y="1879150"/>
            <a:ext cx="206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260250" y="1345750"/>
            <a:ext cx="352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450" y="888551"/>
            <a:ext cx="2231161" cy="153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"/>
          <p:cNvGrpSpPr/>
          <p:nvPr/>
        </p:nvGrpSpPr>
        <p:grpSpPr>
          <a:xfrm>
            <a:off x="5903843" y="2969928"/>
            <a:ext cx="2823077" cy="1181440"/>
            <a:chOff x="2401314" y="1359665"/>
            <a:chExt cx="5062908" cy="2254657"/>
          </a:xfrm>
        </p:grpSpPr>
        <p:sp>
          <p:nvSpPr>
            <p:cNvPr id="91" name="Google Shape;91;p2"/>
            <p:cNvSpPr/>
            <p:nvPr/>
          </p:nvSpPr>
          <p:spPr>
            <a:xfrm>
              <a:off x="2401314" y="16701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401314" y="224621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19794" y="282228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337418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337418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55898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55898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219995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219995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38476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238476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02" name="Google Shape;102;p2"/>
            <p:cNvCxnSpPr>
              <a:stCxn id="91" idx="6"/>
              <a:endCxn id="94" idx="2"/>
            </p:cNvCxnSpPr>
            <p:nvPr/>
          </p:nvCxnSpPr>
          <p:spPr>
            <a:xfrm flipH="1" rot="10800000">
              <a:off x="2905314" y="1598454"/>
              <a:ext cx="432000" cy="28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2"/>
            <p:cNvCxnSpPr>
              <a:endCxn id="94" idx="2"/>
            </p:cNvCxnSpPr>
            <p:nvPr/>
          </p:nvCxnSpPr>
          <p:spPr>
            <a:xfrm flipH="1" rot="10800000">
              <a:off x="2905418" y="1598502"/>
              <a:ext cx="432000" cy="850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"/>
            <p:cNvCxnSpPr>
              <a:stCxn id="93" idx="6"/>
              <a:endCxn id="94" idx="2"/>
            </p:cNvCxnSpPr>
            <p:nvPr/>
          </p:nvCxnSpPr>
          <p:spPr>
            <a:xfrm flipH="1" rot="10800000">
              <a:off x="2923794" y="1598581"/>
              <a:ext cx="413700" cy="143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2"/>
            <p:cNvCxnSpPr>
              <a:stCxn id="91" idx="6"/>
              <a:endCxn id="95" idx="1"/>
            </p:cNvCxnSpPr>
            <p:nvPr/>
          </p:nvCxnSpPr>
          <p:spPr>
            <a:xfrm>
              <a:off x="2905314" y="1886154"/>
              <a:ext cx="5058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2"/>
            <p:cNvCxnSpPr>
              <a:stCxn id="91" idx="6"/>
              <a:endCxn id="96" idx="1"/>
            </p:cNvCxnSpPr>
            <p:nvPr/>
          </p:nvCxnSpPr>
          <p:spPr>
            <a:xfrm>
              <a:off x="2905314" y="1886154"/>
              <a:ext cx="524400" cy="71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2"/>
            <p:cNvCxnSpPr>
              <a:endCxn id="95" idx="1"/>
            </p:cNvCxnSpPr>
            <p:nvPr/>
          </p:nvCxnSpPr>
          <p:spPr>
            <a:xfrm flipH="1" rot="10800000">
              <a:off x="2905427" y="2021831"/>
              <a:ext cx="505800" cy="40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2"/>
            <p:cNvCxnSpPr>
              <a:stCxn id="92" idx="6"/>
              <a:endCxn id="96" idx="1"/>
            </p:cNvCxnSpPr>
            <p:nvPr/>
          </p:nvCxnSpPr>
          <p:spPr>
            <a:xfrm>
              <a:off x="2905314" y="2462218"/>
              <a:ext cx="5244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2"/>
            <p:cNvCxnSpPr>
              <a:endCxn id="97" idx="1"/>
            </p:cNvCxnSpPr>
            <p:nvPr/>
          </p:nvCxnSpPr>
          <p:spPr>
            <a:xfrm>
              <a:off x="2923907" y="2491387"/>
              <a:ext cx="505800" cy="75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2"/>
            <p:cNvCxnSpPr>
              <a:stCxn id="93" idx="6"/>
              <a:endCxn id="95" idx="2"/>
            </p:cNvCxnSpPr>
            <p:nvPr/>
          </p:nvCxnSpPr>
          <p:spPr>
            <a:xfrm flipH="1" rot="10800000">
              <a:off x="2923794" y="2174581"/>
              <a:ext cx="413700" cy="8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2"/>
            <p:cNvCxnSpPr>
              <a:stCxn id="93" idx="6"/>
              <a:endCxn id="96" idx="1"/>
            </p:cNvCxnSpPr>
            <p:nvPr/>
          </p:nvCxnSpPr>
          <p:spPr>
            <a:xfrm flipH="1" rot="10800000">
              <a:off x="2923794" y="2597881"/>
              <a:ext cx="505800" cy="44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2"/>
            <p:cNvCxnSpPr>
              <a:stCxn id="93" idx="6"/>
              <a:endCxn id="97" idx="1"/>
            </p:cNvCxnSpPr>
            <p:nvPr/>
          </p:nvCxnSpPr>
          <p:spPr>
            <a:xfrm>
              <a:off x="2923794" y="3038281"/>
              <a:ext cx="505800" cy="20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2"/>
            <p:cNvCxnSpPr>
              <a:endCxn id="97" idx="1"/>
            </p:cNvCxnSpPr>
            <p:nvPr/>
          </p:nvCxnSpPr>
          <p:spPr>
            <a:xfrm>
              <a:off x="2914607" y="1879987"/>
              <a:ext cx="515100" cy="136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2"/>
            <p:cNvCxnSpPr>
              <a:endCxn id="98" idx="2"/>
            </p:cNvCxnSpPr>
            <p:nvPr/>
          </p:nvCxnSpPr>
          <p:spPr>
            <a:xfrm>
              <a:off x="3841395" y="159850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2"/>
            <p:cNvCxnSpPr>
              <a:stCxn id="94" idx="6"/>
              <a:endCxn id="99" idx="1"/>
            </p:cNvCxnSpPr>
            <p:nvPr/>
          </p:nvCxnSpPr>
          <p:spPr>
            <a:xfrm>
              <a:off x="3841418" y="1598502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2"/>
            <p:cNvCxnSpPr>
              <a:stCxn id="94" idx="6"/>
              <a:endCxn id="100" idx="1"/>
            </p:cNvCxnSpPr>
            <p:nvPr/>
          </p:nvCxnSpPr>
          <p:spPr>
            <a:xfrm>
              <a:off x="3841418" y="1598502"/>
              <a:ext cx="4710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2"/>
            <p:cNvCxnSpPr>
              <a:stCxn id="94" idx="6"/>
              <a:endCxn id="101" idx="1"/>
            </p:cNvCxnSpPr>
            <p:nvPr/>
          </p:nvCxnSpPr>
          <p:spPr>
            <a:xfrm>
              <a:off x="3841418" y="1598502"/>
              <a:ext cx="4710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2"/>
            <p:cNvCxnSpPr/>
            <p:nvPr/>
          </p:nvCxnSpPr>
          <p:spPr>
            <a:xfrm>
              <a:off x="3859955" y="217459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2"/>
            <p:cNvCxnSpPr>
              <a:stCxn id="95" idx="6"/>
              <a:endCxn id="98" idx="2"/>
            </p:cNvCxnSpPr>
            <p:nvPr/>
          </p:nvCxnSpPr>
          <p:spPr>
            <a:xfrm flipH="1" rot="10800000">
              <a:off x="3841418" y="1598566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2"/>
            <p:cNvCxnSpPr>
              <a:stCxn id="95" idx="6"/>
              <a:endCxn id="100" idx="1"/>
            </p:cNvCxnSpPr>
            <p:nvPr/>
          </p:nvCxnSpPr>
          <p:spPr>
            <a:xfrm>
              <a:off x="3841418" y="2174566"/>
              <a:ext cx="4710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2"/>
            <p:cNvCxnSpPr>
              <a:stCxn id="95" idx="6"/>
              <a:endCxn id="101" idx="1"/>
            </p:cNvCxnSpPr>
            <p:nvPr/>
          </p:nvCxnSpPr>
          <p:spPr>
            <a:xfrm>
              <a:off x="3841418" y="2174566"/>
              <a:ext cx="4710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3841474" y="275065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2"/>
            <p:cNvCxnSpPr>
              <a:stCxn id="96" idx="6"/>
              <a:endCxn id="99" idx="2"/>
            </p:cNvCxnSpPr>
            <p:nvPr/>
          </p:nvCxnSpPr>
          <p:spPr>
            <a:xfrm flipH="1" rot="10800000">
              <a:off x="3859898" y="2174630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2"/>
            <p:cNvCxnSpPr>
              <a:stCxn id="96" idx="6"/>
              <a:endCxn id="98" idx="2"/>
            </p:cNvCxnSpPr>
            <p:nvPr/>
          </p:nvCxnSpPr>
          <p:spPr>
            <a:xfrm flipH="1" rot="10800000">
              <a:off x="3859898" y="1598630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2"/>
            <p:cNvCxnSpPr/>
            <p:nvPr/>
          </p:nvCxnSpPr>
          <p:spPr>
            <a:xfrm>
              <a:off x="3841474" y="339834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2"/>
            <p:cNvCxnSpPr>
              <a:stCxn id="97" idx="6"/>
              <a:endCxn id="100" idx="2"/>
            </p:cNvCxnSpPr>
            <p:nvPr/>
          </p:nvCxnSpPr>
          <p:spPr>
            <a:xfrm flipH="1" rot="10800000">
              <a:off x="3859898" y="275062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2"/>
            <p:cNvCxnSpPr>
              <a:stCxn id="97" idx="6"/>
              <a:endCxn id="99" idx="2"/>
            </p:cNvCxnSpPr>
            <p:nvPr/>
          </p:nvCxnSpPr>
          <p:spPr>
            <a:xfrm flipH="1" rot="10800000">
              <a:off x="3859898" y="2174622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2"/>
            <p:cNvCxnSpPr>
              <a:stCxn id="97" idx="6"/>
              <a:endCxn id="98" idx="2"/>
            </p:cNvCxnSpPr>
            <p:nvPr/>
          </p:nvCxnSpPr>
          <p:spPr>
            <a:xfrm flipH="1" rot="10800000">
              <a:off x="3859898" y="1598622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2"/>
            <p:cNvCxnSpPr>
              <a:stCxn id="96" idx="6"/>
              <a:endCxn id="101" idx="1"/>
            </p:cNvCxnSpPr>
            <p:nvPr/>
          </p:nvCxnSpPr>
          <p:spPr>
            <a:xfrm>
              <a:off x="3859898" y="2750630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" name="Google Shape;130;p2"/>
            <p:cNvSpPr/>
            <p:nvPr/>
          </p:nvSpPr>
          <p:spPr>
            <a:xfrm>
              <a:off x="5110597" y="136403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110597" y="194009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9078" y="251616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29078" y="31638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34" name="Google Shape;134;p2"/>
            <p:cNvCxnSpPr>
              <a:endCxn id="130" idx="2"/>
            </p:cNvCxnSpPr>
            <p:nvPr/>
          </p:nvCxnSpPr>
          <p:spPr>
            <a:xfrm>
              <a:off x="4731997" y="158003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2"/>
            <p:cNvCxnSpPr>
              <a:endCxn id="131" idx="1"/>
            </p:cNvCxnSpPr>
            <p:nvPr/>
          </p:nvCxnSpPr>
          <p:spPr>
            <a:xfrm>
              <a:off x="4732006" y="1580063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2"/>
            <p:cNvCxnSpPr>
              <a:endCxn id="132" idx="1"/>
            </p:cNvCxnSpPr>
            <p:nvPr/>
          </p:nvCxnSpPr>
          <p:spPr>
            <a:xfrm>
              <a:off x="4732187" y="1580127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2"/>
            <p:cNvCxnSpPr>
              <a:endCxn id="133" idx="1"/>
            </p:cNvCxnSpPr>
            <p:nvPr/>
          </p:nvCxnSpPr>
          <p:spPr>
            <a:xfrm>
              <a:off x="4732187" y="1580119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2"/>
            <p:cNvCxnSpPr/>
            <p:nvPr/>
          </p:nvCxnSpPr>
          <p:spPr>
            <a:xfrm>
              <a:off x="4750557" y="215612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2"/>
            <p:cNvCxnSpPr>
              <a:endCxn id="130" idx="2"/>
            </p:cNvCxnSpPr>
            <p:nvPr/>
          </p:nvCxnSpPr>
          <p:spPr>
            <a:xfrm flipH="1" rot="10800000">
              <a:off x="4731997" y="1580033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2"/>
            <p:cNvCxnSpPr>
              <a:endCxn id="132" idx="1"/>
            </p:cNvCxnSpPr>
            <p:nvPr/>
          </p:nvCxnSpPr>
          <p:spPr>
            <a:xfrm>
              <a:off x="4732187" y="2156127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2"/>
            <p:cNvCxnSpPr>
              <a:endCxn id="133" idx="1"/>
            </p:cNvCxnSpPr>
            <p:nvPr/>
          </p:nvCxnSpPr>
          <p:spPr>
            <a:xfrm>
              <a:off x="4732187" y="2156119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2"/>
            <p:cNvCxnSpPr/>
            <p:nvPr/>
          </p:nvCxnSpPr>
          <p:spPr>
            <a:xfrm>
              <a:off x="4732076" y="2732186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2"/>
            <p:cNvCxnSpPr>
              <a:endCxn id="131" idx="2"/>
            </p:cNvCxnSpPr>
            <p:nvPr/>
          </p:nvCxnSpPr>
          <p:spPr>
            <a:xfrm flipH="1" rot="10800000">
              <a:off x="4750597" y="2156098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2"/>
            <p:cNvCxnSpPr>
              <a:endCxn id="130" idx="2"/>
            </p:cNvCxnSpPr>
            <p:nvPr/>
          </p:nvCxnSpPr>
          <p:spPr>
            <a:xfrm flipH="1" rot="10800000">
              <a:off x="4750597" y="1580033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2"/>
            <p:cNvCxnSpPr/>
            <p:nvPr/>
          </p:nvCxnSpPr>
          <p:spPr>
            <a:xfrm>
              <a:off x="4732076" y="3379877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2"/>
            <p:cNvCxnSpPr>
              <a:endCxn id="132" idx="2"/>
            </p:cNvCxnSpPr>
            <p:nvPr/>
          </p:nvCxnSpPr>
          <p:spPr>
            <a:xfrm flipH="1" rot="10800000">
              <a:off x="4750478" y="273216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2"/>
            <p:cNvCxnSpPr>
              <a:endCxn id="131" idx="2"/>
            </p:cNvCxnSpPr>
            <p:nvPr/>
          </p:nvCxnSpPr>
          <p:spPr>
            <a:xfrm flipH="1" rot="10800000">
              <a:off x="4750597" y="2156098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2"/>
            <p:cNvCxnSpPr>
              <a:endCxn id="130" idx="2"/>
            </p:cNvCxnSpPr>
            <p:nvPr/>
          </p:nvCxnSpPr>
          <p:spPr>
            <a:xfrm flipH="1" rot="10800000">
              <a:off x="4750597" y="1580033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2"/>
            <p:cNvCxnSpPr>
              <a:endCxn id="133" idx="1"/>
            </p:cNvCxnSpPr>
            <p:nvPr/>
          </p:nvCxnSpPr>
          <p:spPr>
            <a:xfrm>
              <a:off x="4750487" y="2732119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2"/>
            <p:cNvSpPr/>
            <p:nvPr/>
          </p:nvSpPr>
          <p:spPr>
            <a:xfrm>
              <a:off x="5998055" y="1359665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998055" y="193572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016536" y="251179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016536" y="315948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54" name="Google Shape;154;p2"/>
            <p:cNvCxnSpPr>
              <a:endCxn id="150" idx="2"/>
            </p:cNvCxnSpPr>
            <p:nvPr/>
          </p:nvCxnSpPr>
          <p:spPr>
            <a:xfrm>
              <a:off x="5619455" y="157566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2"/>
            <p:cNvCxnSpPr>
              <a:endCxn id="151" idx="1"/>
            </p:cNvCxnSpPr>
            <p:nvPr/>
          </p:nvCxnSpPr>
          <p:spPr>
            <a:xfrm>
              <a:off x="5619464" y="1575694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2"/>
            <p:cNvCxnSpPr>
              <a:endCxn id="152" idx="1"/>
            </p:cNvCxnSpPr>
            <p:nvPr/>
          </p:nvCxnSpPr>
          <p:spPr>
            <a:xfrm>
              <a:off x="5619645" y="1575758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2"/>
            <p:cNvCxnSpPr>
              <a:endCxn id="153" idx="1"/>
            </p:cNvCxnSpPr>
            <p:nvPr/>
          </p:nvCxnSpPr>
          <p:spPr>
            <a:xfrm>
              <a:off x="5619645" y="1575751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2"/>
            <p:cNvCxnSpPr/>
            <p:nvPr/>
          </p:nvCxnSpPr>
          <p:spPr>
            <a:xfrm>
              <a:off x="5638015" y="2151754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2"/>
            <p:cNvCxnSpPr>
              <a:endCxn id="150" idx="2"/>
            </p:cNvCxnSpPr>
            <p:nvPr/>
          </p:nvCxnSpPr>
          <p:spPr>
            <a:xfrm flipH="1" rot="10800000">
              <a:off x="5619455" y="1575665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2"/>
            <p:cNvCxnSpPr>
              <a:endCxn id="152" idx="1"/>
            </p:cNvCxnSpPr>
            <p:nvPr/>
          </p:nvCxnSpPr>
          <p:spPr>
            <a:xfrm>
              <a:off x="5619645" y="2151758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2"/>
            <p:cNvCxnSpPr>
              <a:endCxn id="153" idx="1"/>
            </p:cNvCxnSpPr>
            <p:nvPr/>
          </p:nvCxnSpPr>
          <p:spPr>
            <a:xfrm>
              <a:off x="5619645" y="2151751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5619534" y="272781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2"/>
            <p:cNvCxnSpPr>
              <a:endCxn id="151" idx="2"/>
            </p:cNvCxnSpPr>
            <p:nvPr/>
          </p:nvCxnSpPr>
          <p:spPr>
            <a:xfrm flipH="1" rot="10800000">
              <a:off x="5638055" y="2151729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2"/>
            <p:cNvCxnSpPr>
              <a:endCxn id="150" idx="2"/>
            </p:cNvCxnSpPr>
            <p:nvPr/>
          </p:nvCxnSpPr>
          <p:spPr>
            <a:xfrm flipH="1" rot="10800000">
              <a:off x="5638055" y="1575665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5619534" y="337551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2"/>
            <p:cNvCxnSpPr>
              <a:endCxn id="152" idx="2"/>
            </p:cNvCxnSpPr>
            <p:nvPr/>
          </p:nvCxnSpPr>
          <p:spPr>
            <a:xfrm flipH="1" rot="10800000">
              <a:off x="5637936" y="2727793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2"/>
            <p:cNvCxnSpPr>
              <a:endCxn id="151" idx="2"/>
            </p:cNvCxnSpPr>
            <p:nvPr/>
          </p:nvCxnSpPr>
          <p:spPr>
            <a:xfrm flipH="1" rot="10800000">
              <a:off x="5638055" y="2151729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2"/>
            <p:cNvCxnSpPr>
              <a:endCxn id="150" idx="2"/>
            </p:cNvCxnSpPr>
            <p:nvPr/>
          </p:nvCxnSpPr>
          <p:spPr>
            <a:xfrm flipH="1" rot="10800000">
              <a:off x="5638055" y="1575665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2"/>
            <p:cNvCxnSpPr>
              <a:endCxn id="153" idx="1"/>
            </p:cNvCxnSpPr>
            <p:nvPr/>
          </p:nvCxnSpPr>
          <p:spPr>
            <a:xfrm>
              <a:off x="5637945" y="2727751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2"/>
            <p:cNvSpPr/>
            <p:nvPr/>
          </p:nvSpPr>
          <p:spPr>
            <a:xfrm>
              <a:off x="6941741" y="195246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60222" y="252853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72" name="Google Shape;172;p2"/>
            <p:cNvCxnSpPr/>
            <p:nvPr/>
          </p:nvCxnSpPr>
          <p:spPr>
            <a:xfrm>
              <a:off x="6547359" y="215743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2"/>
            <p:cNvCxnSpPr/>
            <p:nvPr/>
          </p:nvCxnSpPr>
          <p:spPr>
            <a:xfrm>
              <a:off x="6571880" y="271009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2"/>
            <p:cNvCxnSpPr>
              <a:endCxn id="170" idx="2"/>
            </p:cNvCxnSpPr>
            <p:nvPr/>
          </p:nvCxnSpPr>
          <p:spPr>
            <a:xfrm>
              <a:off x="6519641" y="1581369"/>
              <a:ext cx="422100" cy="587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2"/>
            <p:cNvCxnSpPr>
              <a:endCxn id="171" idx="2"/>
            </p:cNvCxnSpPr>
            <p:nvPr/>
          </p:nvCxnSpPr>
          <p:spPr>
            <a:xfrm flipH="1" rot="10800000">
              <a:off x="6547422" y="2744531"/>
              <a:ext cx="412800" cy="61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2"/>
            <p:cNvCxnSpPr>
              <a:endCxn id="171" idx="2"/>
            </p:cNvCxnSpPr>
            <p:nvPr/>
          </p:nvCxnSpPr>
          <p:spPr>
            <a:xfrm>
              <a:off x="6519522" y="1582331"/>
              <a:ext cx="440700" cy="1162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2"/>
            <p:cNvCxnSpPr>
              <a:endCxn id="171" idx="2"/>
            </p:cNvCxnSpPr>
            <p:nvPr/>
          </p:nvCxnSpPr>
          <p:spPr>
            <a:xfrm>
              <a:off x="6541422" y="2151731"/>
              <a:ext cx="4188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2"/>
            <p:cNvCxnSpPr>
              <a:endCxn id="170" idx="2"/>
            </p:cNvCxnSpPr>
            <p:nvPr/>
          </p:nvCxnSpPr>
          <p:spPr>
            <a:xfrm flipH="1" rot="10800000">
              <a:off x="6564641" y="2168469"/>
              <a:ext cx="377100" cy="53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2"/>
            <p:cNvCxnSpPr>
              <a:endCxn id="170" idx="2"/>
            </p:cNvCxnSpPr>
            <p:nvPr/>
          </p:nvCxnSpPr>
          <p:spPr>
            <a:xfrm flipH="1" rot="10800000">
              <a:off x="6561641" y="2168469"/>
              <a:ext cx="380100" cy="1190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" name="Google Shape;180;p2"/>
          <p:cNvSpPr txBox="1"/>
          <p:nvPr/>
        </p:nvSpPr>
        <p:spPr>
          <a:xfrm>
            <a:off x="260250" y="2412550"/>
            <a:ext cx="36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Normalization</a:t>
            </a:r>
            <a:endParaRPr sz="2600"/>
          </a:p>
        </p:txBody>
      </p:sp>
      <p:sp>
        <p:nvSpPr>
          <p:cNvPr id="922" name="Google Shape;922;p20"/>
          <p:cNvSpPr txBox="1"/>
          <p:nvPr/>
        </p:nvSpPr>
        <p:spPr>
          <a:xfrm>
            <a:off x="238675" y="889075"/>
            <a:ext cx="85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different ways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input features.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20"/>
          <p:cNvSpPr txBox="1"/>
          <p:nvPr/>
        </p:nvSpPr>
        <p:spPr>
          <a:xfrm>
            <a:off x="290700" y="1304925"/>
            <a:ext cx="84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popular approach consists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feature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 that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zero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20"/>
          <p:cNvSpPr/>
          <p:nvPr/>
        </p:nvSpPr>
        <p:spPr>
          <a:xfrm>
            <a:off x="1537450" y="2425050"/>
            <a:ext cx="240000" cy="1999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0"/>
          <p:cNvSpPr/>
          <p:nvPr/>
        </p:nvSpPr>
        <p:spPr>
          <a:xfrm>
            <a:off x="1171950" y="2397750"/>
            <a:ext cx="1850400" cy="2182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0"/>
          <p:cNvSpPr txBox="1"/>
          <p:nvPr/>
        </p:nvSpPr>
        <p:spPr>
          <a:xfrm>
            <a:off x="1268700" y="2355975"/>
            <a:ext cx="165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7" name="Google Shape;927;p20"/>
          <p:cNvCxnSpPr/>
          <p:nvPr/>
        </p:nvCxnSpPr>
        <p:spPr>
          <a:xfrm flipH="1" rot="10800000">
            <a:off x="1364325" y="4829425"/>
            <a:ext cx="16431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8" name="Google Shape;928;p20"/>
          <p:cNvSpPr txBox="1"/>
          <p:nvPr/>
        </p:nvSpPr>
        <p:spPr>
          <a:xfrm>
            <a:off x="1295025" y="2024850"/>
            <a:ext cx="14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0"/>
          <p:cNvSpPr txBox="1"/>
          <p:nvPr/>
        </p:nvSpPr>
        <p:spPr>
          <a:xfrm>
            <a:off x="1461250" y="4804725"/>
            <a:ext cx="13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features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0" name="Google Shape;930;p20"/>
          <p:cNvCxnSpPr/>
          <p:nvPr/>
        </p:nvCxnSpPr>
        <p:spPr>
          <a:xfrm flipH="1">
            <a:off x="1018475" y="2394250"/>
            <a:ext cx="25200" cy="213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1" name="Google Shape;931;p20"/>
          <p:cNvSpPr txBox="1"/>
          <p:nvPr/>
        </p:nvSpPr>
        <p:spPr>
          <a:xfrm rot="-5398499">
            <a:off x="163040" y="3412879"/>
            <a:ext cx="13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Samples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20"/>
          <p:cNvSpPr txBox="1"/>
          <p:nvPr/>
        </p:nvSpPr>
        <p:spPr>
          <a:xfrm>
            <a:off x="1308850" y="1955125"/>
            <a:ext cx="16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Features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20"/>
          <p:cNvSpPr txBox="1"/>
          <p:nvPr/>
        </p:nvSpPr>
        <p:spPr>
          <a:xfrm>
            <a:off x="290700" y="3343575"/>
            <a:ext cx="4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u_d = \frac{1}{N} \sum_{i=1}^N x_{id}" id="934" name="Google Shape;9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650" y="2806000"/>
            <a:ext cx="1686850" cy="76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mu} = [\mu_1,...,\mu_d, ..., \mu_D]^T" id="935" name="Google Shape;9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2375" y="2396249"/>
            <a:ext cx="2346476" cy="27806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20"/>
          <p:cNvSpPr txBox="1"/>
          <p:nvPr/>
        </p:nvSpPr>
        <p:spPr>
          <a:xfrm>
            <a:off x="3282375" y="1973725"/>
            <a:ext cx="210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(for each feature)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20"/>
          <p:cNvSpPr txBox="1"/>
          <p:nvPr/>
        </p:nvSpPr>
        <p:spPr>
          <a:xfrm>
            <a:off x="6029975" y="1965700"/>
            <a:ext cx="2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Standard deviation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(for each feature)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sigma_d = \sqrt{\frac{1}{N} \sum_{i=1}^N (x_{id} - \mu_d)^2}" id="938" name="Google Shape;93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400" y="2895224"/>
            <a:ext cx="2109301" cy="7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sigma} = [\sigma_1,...,\sigma_d, ..., \sigma_D]^T" id="939" name="Google Shape;93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400" y="2380163"/>
            <a:ext cx="2828442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norm}_i = \frac{\mathbf{x}_i - \boldsymbol{\mu}}{\boldsymbol{\sigma}}" id="940" name="Google Shape;94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850" y="4078950"/>
            <a:ext cx="2346475" cy="65615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0"/>
          <p:cNvSpPr/>
          <p:nvPr/>
        </p:nvSpPr>
        <p:spPr>
          <a:xfrm>
            <a:off x="4234525" y="3949225"/>
            <a:ext cx="2646000" cy="9156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sp>
        <p:nvSpPr>
          <p:cNvPr id="948" name="Google Shape;948;p21"/>
          <p:cNvSpPr txBox="1"/>
          <p:nvPr/>
        </p:nvSpPr>
        <p:spPr>
          <a:xfrm>
            <a:off x="284200" y="989025"/>
            <a:ext cx="86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 far, we applied normalization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only.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9" name="Google Shape;9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775" y="1551050"/>
            <a:ext cx="549400" cy="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1"/>
          <p:cNvSpPr txBox="1"/>
          <p:nvPr/>
        </p:nvSpPr>
        <p:spPr>
          <a:xfrm>
            <a:off x="741400" y="1598625"/>
            <a:ext cx="55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we normalize the features learned in the hidden layers as well?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1" name="Google Shape;9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75" y="2312900"/>
            <a:ext cx="1037150" cy="7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21"/>
          <p:cNvSpPr txBox="1"/>
          <p:nvPr/>
        </p:nvSpPr>
        <p:spPr>
          <a:xfrm>
            <a:off x="1641900" y="2523550"/>
            <a:ext cx="70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a great idea that turned out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speed 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neural network training significantly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21"/>
          <p:cNvSpPr txBox="1"/>
          <p:nvPr/>
        </p:nvSpPr>
        <p:spPr>
          <a:xfrm>
            <a:off x="397450" y="3387025"/>
            <a:ext cx="50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a few complications to consider though: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21"/>
          <p:cNvSpPr txBox="1"/>
          <p:nvPr/>
        </p:nvSpPr>
        <p:spPr>
          <a:xfrm>
            <a:off x="397450" y="3844225"/>
            <a:ext cx="7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internal features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change during 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(while the input ones do not change)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21"/>
          <p:cNvSpPr txBox="1"/>
          <p:nvPr/>
        </p:nvSpPr>
        <p:spPr>
          <a:xfrm>
            <a:off x="397450" y="4301425"/>
            <a:ext cx="84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Normally, we update the parameters using minibatches (SGD) and not using the full training set.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2"/>
          <p:cNvSpPr/>
          <p:nvPr/>
        </p:nvSpPr>
        <p:spPr>
          <a:xfrm>
            <a:off x="6340225" y="900625"/>
            <a:ext cx="2677500" cy="40644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2"/>
          <p:cNvSpPr/>
          <p:nvPr/>
        </p:nvSpPr>
        <p:spPr>
          <a:xfrm>
            <a:off x="3473225" y="4050925"/>
            <a:ext cx="478500" cy="100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22"/>
          <p:cNvSpPr/>
          <p:nvPr/>
        </p:nvSpPr>
        <p:spPr>
          <a:xfrm>
            <a:off x="3489650" y="1551050"/>
            <a:ext cx="478500" cy="1749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grpSp>
        <p:nvGrpSpPr>
          <p:cNvPr id="965" name="Google Shape;965;p22"/>
          <p:cNvGrpSpPr/>
          <p:nvPr/>
        </p:nvGrpSpPr>
        <p:grpSpPr>
          <a:xfrm>
            <a:off x="2308015" y="1582713"/>
            <a:ext cx="3453916" cy="1644772"/>
            <a:chOff x="2401314" y="1359665"/>
            <a:chExt cx="5062908" cy="2254657"/>
          </a:xfrm>
        </p:grpSpPr>
        <p:sp>
          <p:nvSpPr>
            <p:cNvPr id="966" name="Google Shape;966;p22"/>
            <p:cNvSpPr/>
            <p:nvPr/>
          </p:nvSpPr>
          <p:spPr>
            <a:xfrm>
              <a:off x="2401314" y="16701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2401314" y="224621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2419794" y="282228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3337418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3337418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3355898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3355898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4219995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4219995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4238476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4238476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977" name="Google Shape;977;p22"/>
            <p:cNvCxnSpPr>
              <a:stCxn id="966" idx="6"/>
              <a:endCxn id="969" idx="2"/>
            </p:cNvCxnSpPr>
            <p:nvPr/>
          </p:nvCxnSpPr>
          <p:spPr>
            <a:xfrm flipH="1" rot="10800000">
              <a:off x="2905314" y="1598454"/>
              <a:ext cx="432000" cy="28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8" name="Google Shape;978;p22"/>
            <p:cNvCxnSpPr>
              <a:endCxn id="969" idx="2"/>
            </p:cNvCxnSpPr>
            <p:nvPr/>
          </p:nvCxnSpPr>
          <p:spPr>
            <a:xfrm flipH="1" rot="10800000">
              <a:off x="2905418" y="1598502"/>
              <a:ext cx="432000" cy="850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9" name="Google Shape;979;p22"/>
            <p:cNvCxnSpPr>
              <a:stCxn id="968" idx="6"/>
              <a:endCxn id="969" idx="2"/>
            </p:cNvCxnSpPr>
            <p:nvPr/>
          </p:nvCxnSpPr>
          <p:spPr>
            <a:xfrm flipH="1" rot="10800000">
              <a:off x="2923794" y="1598581"/>
              <a:ext cx="413700" cy="143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22"/>
            <p:cNvCxnSpPr>
              <a:stCxn id="966" idx="6"/>
              <a:endCxn id="970" idx="1"/>
            </p:cNvCxnSpPr>
            <p:nvPr/>
          </p:nvCxnSpPr>
          <p:spPr>
            <a:xfrm>
              <a:off x="2905314" y="1886154"/>
              <a:ext cx="5058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2"/>
            <p:cNvCxnSpPr>
              <a:stCxn id="966" idx="6"/>
              <a:endCxn id="971" idx="1"/>
            </p:cNvCxnSpPr>
            <p:nvPr/>
          </p:nvCxnSpPr>
          <p:spPr>
            <a:xfrm>
              <a:off x="2905314" y="1886154"/>
              <a:ext cx="524400" cy="71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22"/>
            <p:cNvCxnSpPr>
              <a:endCxn id="970" idx="1"/>
            </p:cNvCxnSpPr>
            <p:nvPr/>
          </p:nvCxnSpPr>
          <p:spPr>
            <a:xfrm flipH="1" rot="10800000">
              <a:off x="2905427" y="2021831"/>
              <a:ext cx="505800" cy="40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2"/>
            <p:cNvCxnSpPr>
              <a:stCxn id="967" idx="6"/>
              <a:endCxn id="971" idx="1"/>
            </p:cNvCxnSpPr>
            <p:nvPr/>
          </p:nvCxnSpPr>
          <p:spPr>
            <a:xfrm>
              <a:off x="2905314" y="2462218"/>
              <a:ext cx="5244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4" name="Google Shape;984;p22"/>
            <p:cNvCxnSpPr>
              <a:endCxn id="972" idx="1"/>
            </p:cNvCxnSpPr>
            <p:nvPr/>
          </p:nvCxnSpPr>
          <p:spPr>
            <a:xfrm>
              <a:off x="2923907" y="2491387"/>
              <a:ext cx="505800" cy="75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2"/>
            <p:cNvCxnSpPr>
              <a:stCxn id="968" idx="6"/>
              <a:endCxn id="970" idx="2"/>
            </p:cNvCxnSpPr>
            <p:nvPr/>
          </p:nvCxnSpPr>
          <p:spPr>
            <a:xfrm flipH="1" rot="10800000">
              <a:off x="2923794" y="2174581"/>
              <a:ext cx="413700" cy="8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6" name="Google Shape;986;p22"/>
            <p:cNvCxnSpPr>
              <a:stCxn id="968" idx="6"/>
              <a:endCxn id="971" idx="1"/>
            </p:cNvCxnSpPr>
            <p:nvPr/>
          </p:nvCxnSpPr>
          <p:spPr>
            <a:xfrm flipH="1" rot="10800000">
              <a:off x="2923794" y="2597881"/>
              <a:ext cx="505800" cy="44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2"/>
            <p:cNvCxnSpPr>
              <a:stCxn id="968" idx="6"/>
              <a:endCxn id="972" idx="1"/>
            </p:cNvCxnSpPr>
            <p:nvPr/>
          </p:nvCxnSpPr>
          <p:spPr>
            <a:xfrm>
              <a:off x="2923794" y="3038281"/>
              <a:ext cx="505800" cy="20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8" name="Google Shape;988;p22"/>
            <p:cNvCxnSpPr>
              <a:endCxn id="972" idx="1"/>
            </p:cNvCxnSpPr>
            <p:nvPr/>
          </p:nvCxnSpPr>
          <p:spPr>
            <a:xfrm>
              <a:off x="2914607" y="1879987"/>
              <a:ext cx="515100" cy="136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2"/>
            <p:cNvCxnSpPr>
              <a:endCxn id="973" idx="2"/>
            </p:cNvCxnSpPr>
            <p:nvPr/>
          </p:nvCxnSpPr>
          <p:spPr>
            <a:xfrm>
              <a:off x="3841395" y="159850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0" name="Google Shape;990;p22"/>
            <p:cNvCxnSpPr>
              <a:stCxn id="969" idx="6"/>
              <a:endCxn id="974" idx="1"/>
            </p:cNvCxnSpPr>
            <p:nvPr/>
          </p:nvCxnSpPr>
          <p:spPr>
            <a:xfrm>
              <a:off x="3841418" y="1598502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2"/>
            <p:cNvCxnSpPr>
              <a:stCxn id="969" idx="6"/>
              <a:endCxn id="975" idx="1"/>
            </p:cNvCxnSpPr>
            <p:nvPr/>
          </p:nvCxnSpPr>
          <p:spPr>
            <a:xfrm>
              <a:off x="3841418" y="1598502"/>
              <a:ext cx="4710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22"/>
            <p:cNvCxnSpPr>
              <a:stCxn id="969" idx="6"/>
              <a:endCxn id="976" idx="1"/>
            </p:cNvCxnSpPr>
            <p:nvPr/>
          </p:nvCxnSpPr>
          <p:spPr>
            <a:xfrm>
              <a:off x="3841418" y="1598502"/>
              <a:ext cx="4710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3" name="Google Shape;993;p22"/>
            <p:cNvCxnSpPr/>
            <p:nvPr/>
          </p:nvCxnSpPr>
          <p:spPr>
            <a:xfrm>
              <a:off x="3859955" y="217459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22"/>
            <p:cNvCxnSpPr>
              <a:stCxn id="970" idx="6"/>
              <a:endCxn id="973" idx="2"/>
            </p:cNvCxnSpPr>
            <p:nvPr/>
          </p:nvCxnSpPr>
          <p:spPr>
            <a:xfrm flipH="1" rot="10800000">
              <a:off x="3841418" y="1598566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5" name="Google Shape;995;p22"/>
            <p:cNvCxnSpPr>
              <a:stCxn id="970" idx="6"/>
              <a:endCxn id="975" idx="1"/>
            </p:cNvCxnSpPr>
            <p:nvPr/>
          </p:nvCxnSpPr>
          <p:spPr>
            <a:xfrm>
              <a:off x="3841418" y="2174566"/>
              <a:ext cx="4710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22"/>
            <p:cNvCxnSpPr>
              <a:stCxn id="970" idx="6"/>
              <a:endCxn id="976" idx="1"/>
            </p:cNvCxnSpPr>
            <p:nvPr/>
          </p:nvCxnSpPr>
          <p:spPr>
            <a:xfrm>
              <a:off x="3841418" y="2174566"/>
              <a:ext cx="4710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p22"/>
            <p:cNvCxnSpPr/>
            <p:nvPr/>
          </p:nvCxnSpPr>
          <p:spPr>
            <a:xfrm>
              <a:off x="3841474" y="275065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2"/>
            <p:cNvCxnSpPr>
              <a:stCxn id="971" idx="6"/>
              <a:endCxn id="974" idx="2"/>
            </p:cNvCxnSpPr>
            <p:nvPr/>
          </p:nvCxnSpPr>
          <p:spPr>
            <a:xfrm flipH="1" rot="10800000">
              <a:off x="3859898" y="2174630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9" name="Google Shape;999;p22"/>
            <p:cNvCxnSpPr>
              <a:stCxn id="971" idx="6"/>
              <a:endCxn id="973" idx="2"/>
            </p:cNvCxnSpPr>
            <p:nvPr/>
          </p:nvCxnSpPr>
          <p:spPr>
            <a:xfrm flipH="1" rot="10800000">
              <a:off x="3859898" y="1598630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22"/>
            <p:cNvCxnSpPr/>
            <p:nvPr/>
          </p:nvCxnSpPr>
          <p:spPr>
            <a:xfrm>
              <a:off x="3841474" y="339834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1" name="Google Shape;1001;p22"/>
            <p:cNvCxnSpPr>
              <a:stCxn id="972" idx="6"/>
              <a:endCxn id="975" idx="2"/>
            </p:cNvCxnSpPr>
            <p:nvPr/>
          </p:nvCxnSpPr>
          <p:spPr>
            <a:xfrm flipH="1" rot="10800000">
              <a:off x="3859898" y="275062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22"/>
            <p:cNvCxnSpPr>
              <a:stCxn id="972" idx="6"/>
              <a:endCxn id="974" idx="2"/>
            </p:cNvCxnSpPr>
            <p:nvPr/>
          </p:nvCxnSpPr>
          <p:spPr>
            <a:xfrm flipH="1" rot="10800000">
              <a:off x="3859898" y="2174622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3" name="Google Shape;1003;p22"/>
            <p:cNvCxnSpPr>
              <a:stCxn id="972" idx="6"/>
              <a:endCxn id="973" idx="2"/>
            </p:cNvCxnSpPr>
            <p:nvPr/>
          </p:nvCxnSpPr>
          <p:spPr>
            <a:xfrm flipH="1" rot="10800000">
              <a:off x="3859898" y="1598622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4" name="Google Shape;1004;p22"/>
            <p:cNvCxnSpPr>
              <a:stCxn id="971" idx="6"/>
              <a:endCxn id="976" idx="1"/>
            </p:cNvCxnSpPr>
            <p:nvPr/>
          </p:nvCxnSpPr>
          <p:spPr>
            <a:xfrm>
              <a:off x="3859898" y="2750630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5" name="Google Shape;1005;p22"/>
            <p:cNvSpPr/>
            <p:nvPr/>
          </p:nvSpPr>
          <p:spPr>
            <a:xfrm>
              <a:off x="5110597" y="136403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10597" y="194009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5129078" y="251616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129078" y="31638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009" name="Google Shape;1009;p22"/>
            <p:cNvCxnSpPr>
              <a:endCxn id="1005" idx="2"/>
            </p:cNvCxnSpPr>
            <p:nvPr/>
          </p:nvCxnSpPr>
          <p:spPr>
            <a:xfrm>
              <a:off x="4731997" y="158003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22"/>
            <p:cNvCxnSpPr>
              <a:endCxn id="1006" idx="1"/>
            </p:cNvCxnSpPr>
            <p:nvPr/>
          </p:nvCxnSpPr>
          <p:spPr>
            <a:xfrm>
              <a:off x="4732006" y="1580063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1" name="Google Shape;1011;p22"/>
            <p:cNvCxnSpPr>
              <a:endCxn id="1007" idx="1"/>
            </p:cNvCxnSpPr>
            <p:nvPr/>
          </p:nvCxnSpPr>
          <p:spPr>
            <a:xfrm>
              <a:off x="4732187" y="1580127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22"/>
            <p:cNvCxnSpPr>
              <a:endCxn id="1008" idx="1"/>
            </p:cNvCxnSpPr>
            <p:nvPr/>
          </p:nvCxnSpPr>
          <p:spPr>
            <a:xfrm>
              <a:off x="4732187" y="1580119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3" name="Google Shape;1013;p22"/>
            <p:cNvCxnSpPr/>
            <p:nvPr/>
          </p:nvCxnSpPr>
          <p:spPr>
            <a:xfrm>
              <a:off x="4750557" y="215612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22"/>
            <p:cNvCxnSpPr>
              <a:endCxn id="1005" idx="2"/>
            </p:cNvCxnSpPr>
            <p:nvPr/>
          </p:nvCxnSpPr>
          <p:spPr>
            <a:xfrm flipH="1" rot="10800000">
              <a:off x="4731997" y="1580033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5" name="Google Shape;1015;p22"/>
            <p:cNvCxnSpPr>
              <a:endCxn id="1007" idx="1"/>
            </p:cNvCxnSpPr>
            <p:nvPr/>
          </p:nvCxnSpPr>
          <p:spPr>
            <a:xfrm>
              <a:off x="4732187" y="2156127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6" name="Google Shape;1016;p22"/>
            <p:cNvCxnSpPr>
              <a:endCxn id="1008" idx="1"/>
            </p:cNvCxnSpPr>
            <p:nvPr/>
          </p:nvCxnSpPr>
          <p:spPr>
            <a:xfrm>
              <a:off x="4732187" y="2156119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22"/>
            <p:cNvCxnSpPr/>
            <p:nvPr/>
          </p:nvCxnSpPr>
          <p:spPr>
            <a:xfrm>
              <a:off x="4732076" y="2732186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8" name="Google Shape;1018;p22"/>
            <p:cNvCxnSpPr>
              <a:endCxn id="1006" idx="2"/>
            </p:cNvCxnSpPr>
            <p:nvPr/>
          </p:nvCxnSpPr>
          <p:spPr>
            <a:xfrm flipH="1" rot="10800000">
              <a:off x="4750597" y="2156098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9" name="Google Shape;1019;p22"/>
            <p:cNvCxnSpPr>
              <a:endCxn id="1005" idx="2"/>
            </p:cNvCxnSpPr>
            <p:nvPr/>
          </p:nvCxnSpPr>
          <p:spPr>
            <a:xfrm flipH="1" rot="10800000">
              <a:off x="4750597" y="1580033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0" name="Google Shape;1020;p22"/>
            <p:cNvCxnSpPr/>
            <p:nvPr/>
          </p:nvCxnSpPr>
          <p:spPr>
            <a:xfrm>
              <a:off x="4732076" y="3379877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1" name="Google Shape;1021;p22"/>
            <p:cNvCxnSpPr>
              <a:endCxn id="1007" idx="2"/>
            </p:cNvCxnSpPr>
            <p:nvPr/>
          </p:nvCxnSpPr>
          <p:spPr>
            <a:xfrm flipH="1" rot="10800000">
              <a:off x="4750478" y="273216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2" name="Google Shape;1022;p22"/>
            <p:cNvCxnSpPr>
              <a:endCxn id="1006" idx="2"/>
            </p:cNvCxnSpPr>
            <p:nvPr/>
          </p:nvCxnSpPr>
          <p:spPr>
            <a:xfrm flipH="1" rot="10800000">
              <a:off x="4750597" y="2156098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3" name="Google Shape;1023;p22"/>
            <p:cNvCxnSpPr>
              <a:endCxn id="1005" idx="2"/>
            </p:cNvCxnSpPr>
            <p:nvPr/>
          </p:nvCxnSpPr>
          <p:spPr>
            <a:xfrm flipH="1" rot="10800000">
              <a:off x="4750597" y="1580033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2"/>
            <p:cNvCxnSpPr>
              <a:endCxn id="1008" idx="1"/>
            </p:cNvCxnSpPr>
            <p:nvPr/>
          </p:nvCxnSpPr>
          <p:spPr>
            <a:xfrm>
              <a:off x="4750487" y="2732119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5" name="Google Shape;1025;p22"/>
            <p:cNvSpPr/>
            <p:nvPr/>
          </p:nvSpPr>
          <p:spPr>
            <a:xfrm>
              <a:off x="5998055" y="1359665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8055" y="193572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6016536" y="251179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6016536" y="315948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029" name="Google Shape;1029;p22"/>
            <p:cNvCxnSpPr>
              <a:endCxn id="1025" idx="2"/>
            </p:cNvCxnSpPr>
            <p:nvPr/>
          </p:nvCxnSpPr>
          <p:spPr>
            <a:xfrm>
              <a:off x="5619455" y="157566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2"/>
            <p:cNvCxnSpPr>
              <a:endCxn id="1026" idx="1"/>
            </p:cNvCxnSpPr>
            <p:nvPr/>
          </p:nvCxnSpPr>
          <p:spPr>
            <a:xfrm>
              <a:off x="5619464" y="1575694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1" name="Google Shape;1031;p22"/>
            <p:cNvCxnSpPr>
              <a:endCxn id="1027" idx="1"/>
            </p:cNvCxnSpPr>
            <p:nvPr/>
          </p:nvCxnSpPr>
          <p:spPr>
            <a:xfrm>
              <a:off x="5619645" y="1575758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2"/>
            <p:cNvCxnSpPr>
              <a:endCxn id="1028" idx="1"/>
            </p:cNvCxnSpPr>
            <p:nvPr/>
          </p:nvCxnSpPr>
          <p:spPr>
            <a:xfrm>
              <a:off x="5619645" y="1575751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22"/>
            <p:cNvCxnSpPr/>
            <p:nvPr/>
          </p:nvCxnSpPr>
          <p:spPr>
            <a:xfrm>
              <a:off x="5638015" y="2151754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2"/>
            <p:cNvCxnSpPr>
              <a:endCxn id="1025" idx="2"/>
            </p:cNvCxnSpPr>
            <p:nvPr/>
          </p:nvCxnSpPr>
          <p:spPr>
            <a:xfrm flipH="1" rot="10800000">
              <a:off x="5619455" y="1575665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22"/>
            <p:cNvCxnSpPr>
              <a:endCxn id="1027" idx="1"/>
            </p:cNvCxnSpPr>
            <p:nvPr/>
          </p:nvCxnSpPr>
          <p:spPr>
            <a:xfrm>
              <a:off x="5619645" y="2151758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22"/>
            <p:cNvCxnSpPr>
              <a:endCxn id="1028" idx="1"/>
            </p:cNvCxnSpPr>
            <p:nvPr/>
          </p:nvCxnSpPr>
          <p:spPr>
            <a:xfrm>
              <a:off x="5619645" y="2151751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22"/>
            <p:cNvCxnSpPr/>
            <p:nvPr/>
          </p:nvCxnSpPr>
          <p:spPr>
            <a:xfrm>
              <a:off x="5619534" y="272781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22"/>
            <p:cNvCxnSpPr>
              <a:endCxn id="1026" idx="2"/>
            </p:cNvCxnSpPr>
            <p:nvPr/>
          </p:nvCxnSpPr>
          <p:spPr>
            <a:xfrm flipH="1" rot="10800000">
              <a:off x="5638055" y="2151729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22"/>
            <p:cNvCxnSpPr>
              <a:endCxn id="1025" idx="2"/>
            </p:cNvCxnSpPr>
            <p:nvPr/>
          </p:nvCxnSpPr>
          <p:spPr>
            <a:xfrm flipH="1" rot="10800000">
              <a:off x="5638055" y="1575665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22"/>
            <p:cNvCxnSpPr/>
            <p:nvPr/>
          </p:nvCxnSpPr>
          <p:spPr>
            <a:xfrm>
              <a:off x="5619534" y="337551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22"/>
            <p:cNvCxnSpPr>
              <a:endCxn id="1027" idx="2"/>
            </p:cNvCxnSpPr>
            <p:nvPr/>
          </p:nvCxnSpPr>
          <p:spPr>
            <a:xfrm flipH="1" rot="10800000">
              <a:off x="5637936" y="2727793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22"/>
            <p:cNvCxnSpPr>
              <a:endCxn id="1026" idx="2"/>
            </p:cNvCxnSpPr>
            <p:nvPr/>
          </p:nvCxnSpPr>
          <p:spPr>
            <a:xfrm flipH="1" rot="10800000">
              <a:off x="5638055" y="2151729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22"/>
            <p:cNvCxnSpPr>
              <a:endCxn id="1025" idx="2"/>
            </p:cNvCxnSpPr>
            <p:nvPr/>
          </p:nvCxnSpPr>
          <p:spPr>
            <a:xfrm flipH="1" rot="10800000">
              <a:off x="5638055" y="1575665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22"/>
            <p:cNvCxnSpPr>
              <a:endCxn id="1028" idx="1"/>
            </p:cNvCxnSpPr>
            <p:nvPr/>
          </p:nvCxnSpPr>
          <p:spPr>
            <a:xfrm>
              <a:off x="5637945" y="2727751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5" name="Google Shape;1045;p22"/>
            <p:cNvSpPr/>
            <p:nvPr/>
          </p:nvSpPr>
          <p:spPr>
            <a:xfrm>
              <a:off x="6941741" y="195246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6960222" y="252853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047" name="Google Shape;1047;p22"/>
            <p:cNvCxnSpPr/>
            <p:nvPr/>
          </p:nvCxnSpPr>
          <p:spPr>
            <a:xfrm>
              <a:off x="6547359" y="215743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8" name="Google Shape;1048;p22"/>
            <p:cNvCxnSpPr/>
            <p:nvPr/>
          </p:nvCxnSpPr>
          <p:spPr>
            <a:xfrm>
              <a:off x="6571880" y="271009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9" name="Google Shape;1049;p22"/>
            <p:cNvCxnSpPr>
              <a:endCxn id="1045" idx="2"/>
            </p:cNvCxnSpPr>
            <p:nvPr/>
          </p:nvCxnSpPr>
          <p:spPr>
            <a:xfrm>
              <a:off x="6519641" y="1581369"/>
              <a:ext cx="422100" cy="587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0" name="Google Shape;1050;p22"/>
            <p:cNvCxnSpPr>
              <a:endCxn id="1046" idx="2"/>
            </p:cNvCxnSpPr>
            <p:nvPr/>
          </p:nvCxnSpPr>
          <p:spPr>
            <a:xfrm flipH="1" rot="10800000">
              <a:off x="6547422" y="2744531"/>
              <a:ext cx="412800" cy="61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22"/>
            <p:cNvCxnSpPr>
              <a:endCxn id="1046" idx="2"/>
            </p:cNvCxnSpPr>
            <p:nvPr/>
          </p:nvCxnSpPr>
          <p:spPr>
            <a:xfrm>
              <a:off x="6519522" y="1582331"/>
              <a:ext cx="440700" cy="1162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2"/>
            <p:cNvCxnSpPr>
              <a:endCxn id="1046" idx="2"/>
            </p:cNvCxnSpPr>
            <p:nvPr/>
          </p:nvCxnSpPr>
          <p:spPr>
            <a:xfrm>
              <a:off x="6541422" y="2151731"/>
              <a:ext cx="4188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3" name="Google Shape;1053;p22"/>
            <p:cNvCxnSpPr>
              <a:endCxn id="1045" idx="2"/>
            </p:cNvCxnSpPr>
            <p:nvPr/>
          </p:nvCxnSpPr>
          <p:spPr>
            <a:xfrm flipH="1" rot="10800000">
              <a:off x="6564641" y="2168469"/>
              <a:ext cx="377100" cy="53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2"/>
            <p:cNvCxnSpPr>
              <a:endCxn id="1045" idx="2"/>
            </p:cNvCxnSpPr>
            <p:nvPr/>
          </p:nvCxnSpPr>
          <p:spPr>
            <a:xfrm flipH="1" rot="10800000">
              <a:off x="6561641" y="2168469"/>
              <a:ext cx="380100" cy="1190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5" name="Google Shape;1055;p22"/>
          <p:cNvSpPr txBox="1"/>
          <p:nvPr/>
        </p:nvSpPr>
        <p:spPr>
          <a:xfrm>
            <a:off x="2842975" y="32274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Layer1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22"/>
          <p:cNvSpPr txBox="1"/>
          <p:nvPr/>
        </p:nvSpPr>
        <p:spPr>
          <a:xfrm>
            <a:off x="3452575" y="32274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Layer2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22"/>
          <p:cNvSpPr txBox="1"/>
          <p:nvPr/>
        </p:nvSpPr>
        <p:spPr>
          <a:xfrm>
            <a:off x="4062175" y="32274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Layer3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22"/>
          <p:cNvSpPr txBox="1"/>
          <p:nvPr/>
        </p:nvSpPr>
        <p:spPr>
          <a:xfrm>
            <a:off x="4747975" y="32274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Layer4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22"/>
          <p:cNvSpPr txBox="1"/>
          <p:nvPr/>
        </p:nvSpPr>
        <p:spPr>
          <a:xfrm>
            <a:off x="5376625" y="2841150"/>
            <a:ext cx="101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(predictions)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22"/>
          <p:cNvSpPr txBox="1"/>
          <p:nvPr/>
        </p:nvSpPr>
        <p:spPr>
          <a:xfrm>
            <a:off x="2214325" y="2918100"/>
            <a:ext cx="101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22"/>
          <p:cNvSpPr txBox="1"/>
          <p:nvPr/>
        </p:nvSpPr>
        <p:spPr>
          <a:xfrm>
            <a:off x="4175800" y="1046225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22"/>
          <p:cNvSpPr txBox="1"/>
          <p:nvPr/>
        </p:nvSpPr>
        <p:spPr>
          <a:xfrm>
            <a:off x="2627125" y="10462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2"/>
          <p:cNvSpPr/>
          <p:nvPr/>
        </p:nvSpPr>
        <p:spPr>
          <a:xfrm rot="5400000">
            <a:off x="2875975" y="1093925"/>
            <a:ext cx="218400" cy="76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2"/>
          <p:cNvSpPr/>
          <p:nvPr/>
        </p:nvSpPr>
        <p:spPr>
          <a:xfrm rot="5400000">
            <a:off x="3552550" y="12184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2"/>
          <p:cNvSpPr txBox="1"/>
          <p:nvPr/>
        </p:nvSpPr>
        <p:spPr>
          <a:xfrm>
            <a:off x="3408325" y="10462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2"/>
          <p:cNvSpPr/>
          <p:nvPr/>
        </p:nvSpPr>
        <p:spPr>
          <a:xfrm rot="5400000">
            <a:off x="4162150" y="12184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2"/>
          <p:cNvSpPr txBox="1"/>
          <p:nvPr/>
        </p:nvSpPr>
        <p:spPr>
          <a:xfrm>
            <a:off x="4017925" y="10462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2"/>
          <p:cNvSpPr/>
          <p:nvPr/>
        </p:nvSpPr>
        <p:spPr>
          <a:xfrm rot="5400000">
            <a:off x="4771750" y="12184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2"/>
          <p:cNvSpPr txBox="1"/>
          <p:nvPr/>
        </p:nvSpPr>
        <p:spPr>
          <a:xfrm>
            <a:off x="4627525" y="10462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0" name="Google Shape;1070;p22"/>
          <p:cNvCxnSpPr/>
          <p:nvPr/>
        </p:nvCxnSpPr>
        <p:spPr>
          <a:xfrm flipH="1" rot="10800000">
            <a:off x="3735925" y="3566100"/>
            <a:ext cx="1800" cy="378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1" name="Google Shape;1071;p22"/>
          <p:cNvSpPr txBox="1"/>
          <p:nvPr/>
        </p:nvSpPr>
        <p:spPr>
          <a:xfrm>
            <a:off x="3735925" y="3555150"/>
            <a:ext cx="25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Latent representation to normalize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22"/>
          <p:cNvSpPr/>
          <p:nvPr/>
        </p:nvSpPr>
        <p:spPr>
          <a:xfrm>
            <a:off x="516150" y="1326175"/>
            <a:ext cx="1608300" cy="663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22"/>
          <p:cNvSpPr/>
          <p:nvPr/>
        </p:nvSpPr>
        <p:spPr>
          <a:xfrm>
            <a:off x="409950" y="1254750"/>
            <a:ext cx="1765500" cy="2182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22"/>
          <p:cNvSpPr txBox="1"/>
          <p:nvPr/>
        </p:nvSpPr>
        <p:spPr>
          <a:xfrm>
            <a:off x="506700" y="1212975"/>
            <a:ext cx="165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91,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92,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93, ………………………….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22"/>
          <p:cNvSpPr txBox="1"/>
          <p:nvPr/>
        </p:nvSpPr>
        <p:spPr>
          <a:xfrm>
            <a:off x="533025" y="881850"/>
            <a:ext cx="14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6" name="Google Shape;1076;p22"/>
          <p:cNvCxnSpPr/>
          <p:nvPr/>
        </p:nvCxnSpPr>
        <p:spPr>
          <a:xfrm flipH="1">
            <a:off x="256475" y="1175050"/>
            <a:ext cx="25200" cy="213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7" name="Google Shape;1077;p22"/>
          <p:cNvSpPr txBox="1"/>
          <p:nvPr/>
        </p:nvSpPr>
        <p:spPr>
          <a:xfrm rot="-5398499">
            <a:off x="-522760" y="2193679"/>
            <a:ext cx="13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Samples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22"/>
          <p:cNvSpPr txBox="1"/>
          <p:nvPr/>
        </p:nvSpPr>
        <p:spPr>
          <a:xfrm>
            <a:off x="775450" y="812125"/>
            <a:ext cx="16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9" name="Google Shape;1079;p22"/>
          <p:cNvCxnSpPr/>
          <p:nvPr/>
        </p:nvCxnSpPr>
        <p:spPr>
          <a:xfrm flipH="1">
            <a:off x="1427375" y="1037450"/>
            <a:ext cx="63720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0" name="Google Shape;1080;p22"/>
          <p:cNvSpPr txBox="1"/>
          <p:nvPr/>
        </p:nvSpPr>
        <p:spPr>
          <a:xfrm>
            <a:off x="2124450" y="746675"/>
            <a:ext cx="160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Minibatch (N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samples)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Z} = \begin{bmatrix}&#10;z_{1,1} &amp; ... &amp; z_{1,M}\\&#10;z_{2,1} &amp; ... &amp; z_{2,M}\\&#10;... &amp; ... &amp; ...\\&#10;z_{N_B,1} &amp; ... &amp; z_{N_B,M}\\&#10;\end{bmatrix}" id="1081" name="Google Shape;10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398" y="4038750"/>
            <a:ext cx="2040400" cy="91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p22"/>
          <p:cNvCxnSpPr/>
          <p:nvPr/>
        </p:nvCxnSpPr>
        <p:spPr>
          <a:xfrm flipH="1" rot="10800000">
            <a:off x="4982500" y="41966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3" name="Google Shape;1083;p22"/>
          <p:cNvSpPr txBox="1"/>
          <p:nvPr/>
        </p:nvSpPr>
        <p:spPr>
          <a:xfrm>
            <a:off x="5316975" y="39996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4" name="Google Shape;1084;p22"/>
          <p:cNvCxnSpPr/>
          <p:nvPr/>
        </p:nvCxnSpPr>
        <p:spPr>
          <a:xfrm flipH="1" rot="10800000">
            <a:off x="4982500" y="44252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5" name="Google Shape;1085;p22"/>
          <p:cNvSpPr txBox="1"/>
          <p:nvPr/>
        </p:nvSpPr>
        <p:spPr>
          <a:xfrm>
            <a:off x="5316975" y="42282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6" name="Google Shape;1086;p22"/>
          <p:cNvCxnSpPr/>
          <p:nvPr/>
        </p:nvCxnSpPr>
        <p:spPr>
          <a:xfrm flipH="1" rot="10800000">
            <a:off x="4982500" y="46538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7" name="Google Shape;1087;p22"/>
          <p:cNvSpPr txBox="1"/>
          <p:nvPr/>
        </p:nvSpPr>
        <p:spPr>
          <a:xfrm>
            <a:off x="5316975" y="44568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8" name="Google Shape;1088;p22"/>
          <p:cNvCxnSpPr/>
          <p:nvPr/>
        </p:nvCxnSpPr>
        <p:spPr>
          <a:xfrm flipH="1" rot="10800000">
            <a:off x="4982500" y="48062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9" name="Google Shape;1089;p22"/>
          <p:cNvSpPr txBox="1"/>
          <p:nvPr/>
        </p:nvSpPr>
        <p:spPr>
          <a:xfrm>
            <a:off x="5316975" y="46092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NB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boldsymbol{\mu}_B = \frac{1}{N_B} \sum_{i=1}^{N_B} \mathbf{z}_i" id="1090" name="Google Shape;10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3300" y="1822500"/>
            <a:ext cx="1608300" cy="696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22"/>
          <p:cNvSpPr txBox="1"/>
          <p:nvPr/>
        </p:nvSpPr>
        <p:spPr>
          <a:xfrm>
            <a:off x="6562175" y="881850"/>
            <a:ext cx="19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22"/>
          <p:cNvSpPr txBox="1"/>
          <p:nvPr/>
        </p:nvSpPr>
        <p:spPr>
          <a:xfrm>
            <a:off x="6254725" y="1422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the minibatch mean: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22"/>
          <p:cNvSpPr txBox="1"/>
          <p:nvPr/>
        </p:nvSpPr>
        <p:spPr>
          <a:xfrm>
            <a:off x="6131825" y="2565300"/>
            <a:ext cx="279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2. 	  Compute the minibatch std: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boldsymbol{\sigma}_B = \frac{1}{N_B} \sum_{i=1}^{N_B} (\mathbf{z}_i-\boldsymbol{\mu}_B)^2" id="1094" name="Google Shape;109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8050" y="2965500"/>
            <a:ext cx="2339989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22"/>
          <p:cNvSpPr txBox="1"/>
          <p:nvPr/>
        </p:nvSpPr>
        <p:spPr>
          <a:xfrm>
            <a:off x="6131825" y="3708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3.  Normalize: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22"/>
          <p:cNvSpPr txBox="1"/>
          <p:nvPr/>
        </p:nvSpPr>
        <p:spPr>
          <a:xfrm>
            <a:off x="1426350" y="3691725"/>
            <a:ext cx="1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Normalization Axis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(batch axis)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z}_i^{norm} = \frac{\mathbf{z}_i - \boldsymbol{\mu}_B}{\sqrt{\boldsymbol{\sigma}_B^2 + \epsilon}}" id="1097" name="Google Shape;109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8050" y="4074895"/>
            <a:ext cx="2229558" cy="66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22"/>
          <p:cNvCxnSpPr/>
          <p:nvPr/>
        </p:nvCxnSpPr>
        <p:spPr>
          <a:xfrm flipH="1">
            <a:off x="2842975" y="4063975"/>
            <a:ext cx="6300" cy="8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9" name="Google Shape;109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3"/>
          <p:cNvSpPr/>
          <p:nvPr/>
        </p:nvSpPr>
        <p:spPr>
          <a:xfrm>
            <a:off x="663150" y="2932750"/>
            <a:ext cx="44646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3"/>
          <p:cNvSpPr/>
          <p:nvPr/>
        </p:nvSpPr>
        <p:spPr>
          <a:xfrm>
            <a:off x="6340225" y="900625"/>
            <a:ext cx="2677500" cy="40644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pic>
        <p:nvPicPr>
          <p:cNvPr descr="\boldsymbol{\mu}_B = \frac{1}{N_B} \sum_{i=1}^{N_B} \mathbf{z}_i" id="1107" name="Google Shape;11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3300" y="1822500"/>
            <a:ext cx="1608300" cy="696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23"/>
          <p:cNvSpPr txBox="1"/>
          <p:nvPr/>
        </p:nvSpPr>
        <p:spPr>
          <a:xfrm>
            <a:off x="6562175" y="881850"/>
            <a:ext cx="19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23"/>
          <p:cNvSpPr txBox="1"/>
          <p:nvPr/>
        </p:nvSpPr>
        <p:spPr>
          <a:xfrm>
            <a:off x="6254725" y="1422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the minibatch mean: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3"/>
          <p:cNvSpPr txBox="1"/>
          <p:nvPr/>
        </p:nvSpPr>
        <p:spPr>
          <a:xfrm>
            <a:off x="6131825" y="2565300"/>
            <a:ext cx="279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2. 	  Compute the minibatch std: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boldsymbol{\sigma}_B = \frac{1}{N_B} \sum_{i=1}^{N_B} (\mathbf{z}_i-\boldsymbol{\mu}_B)^2" id="1111" name="Google Shape;11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8050" y="2965500"/>
            <a:ext cx="2339989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3"/>
          <p:cNvSpPr txBox="1"/>
          <p:nvPr/>
        </p:nvSpPr>
        <p:spPr>
          <a:xfrm>
            <a:off x="6131825" y="3708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3.  Normalize: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23"/>
          <p:cNvSpPr txBox="1"/>
          <p:nvPr/>
        </p:nvSpPr>
        <p:spPr>
          <a:xfrm>
            <a:off x="240050" y="850100"/>
            <a:ext cx="59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normalization is similar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normalization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but it is computed at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minibatch level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internal layers.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23"/>
          <p:cNvSpPr txBox="1"/>
          <p:nvPr/>
        </p:nvSpPr>
        <p:spPr>
          <a:xfrm>
            <a:off x="240050" y="1688300"/>
            <a:ext cx="59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Often, we add additional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learnable parameters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allow the neural network to set a mean different than 0 and a variance different than 1.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23"/>
          <p:cNvSpPr txBox="1"/>
          <p:nvPr/>
        </p:nvSpPr>
        <p:spPr>
          <a:xfrm>
            <a:off x="416825" y="2565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4. Learnable scale and shift: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z}_i^{batchnorm} = \boldsymbol{\gamma} \mathbf{z}_i^{norm} + \boldsymbol{\beta} " id="1116" name="Google Shape;111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575" y="2994500"/>
            <a:ext cx="4332150" cy="48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23"/>
          <p:cNvCxnSpPr/>
          <p:nvPr/>
        </p:nvCxnSpPr>
        <p:spPr>
          <a:xfrm flipH="1" rot="10800000">
            <a:off x="3103850" y="2881950"/>
            <a:ext cx="96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8" name="Google Shape;1118;p23"/>
          <p:cNvSpPr txBox="1"/>
          <p:nvPr/>
        </p:nvSpPr>
        <p:spPr>
          <a:xfrm>
            <a:off x="2868100" y="2433875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Scale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23"/>
          <p:cNvSpPr txBox="1"/>
          <p:nvPr/>
        </p:nvSpPr>
        <p:spPr>
          <a:xfrm>
            <a:off x="4654750" y="2433875"/>
            <a:ext cx="11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Shift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23"/>
          <p:cNvSpPr txBox="1"/>
          <p:nvPr/>
        </p:nvSpPr>
        <p:spPr>
          <a:xfrm>
            <a:off x="416825" y="3886275"/>
            <a:ext cx="56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scale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shift factors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data (just like any other parameter of the network)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1" name="Google Shape;1121;p23"/>
          <p:cNvCxnSpPr/>
          <p:nvPr/>
        </p:nvCxnSpPr>
        <p:spPr>
          <a:xfrm rot="10800000">
            <a:off x="4938325" y="2742200"/>
            <a:ext cx="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22" name="Google Shape;11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100" y="4641925"/>
            <a:ext cx="400199" cy="3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3"/>
          <p:cNvSpPr txBox="1"/>
          <p:nvPr/>
        </p:nvSpPr>
        <p:spPr>
          <a:xfrm>
            <a:off x="865175" y="4538025"/>
            <a:ext cx="48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parameters give more flexibility to the network. In practice, however, they do not change too much during training (γ=1,  β=0).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mathbf{z}_i^{norm} = \frac{\mathbf{z}_i - \boldsymbol{\mu}_B}{\sqrt{\boldsymbol{\sigma}_B^2 + \epsilon}}" id="1124" name="Google Shape;112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8050" y="4074895"/>
            <a:ext cx="2229558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sp>
        <p:nvSpPr>
          <p:cNvPr id="1131" name="Google Shape;1131;p24"/>
          <p:cNvSpPr txBox="1"/>
          <p:nvPr/>
        </p:nvSpPr>
        <p:spPr>
          <a:xfrm>
            <a:off x="208400" y="906925"/>
            <a:ext cx="8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do we do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inference/test 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24"/>
          <p:cNvSpPr txBox="1"/>
          <p:nvPr/>
        </p:nvSpPr>
        <p:spPr>
          <a:xfrm>
            <a:off x="166800" y="1389775"/>
            <a:ext cx="86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inference/test time, we might even have no minibatches (e.g., think about a user feeding a single image into the model and asking for a prediction).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24"/>
          <p:cNvSpPr txBox="1"/>
          <p:nvPr/>
        </p:nvSpPr>
        <p:spPr>
          <a:xfrm>
            <a:off x="166800" y="2151775"/>
            <a:ext cx="89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avoid this issue, we compute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running averages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during training (and we used them at inference time):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boldsymbol{\mu}_B^{mov}  =  \alpha \boldsymbol{\mu}_B^{mov} + (1-\alpha) \boldsymbol{\mu}_B" id="1134" name="Google Shape;1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50" y="2698375"/>
            <a:ext cx="3515824" cy="30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sigma}_B^{mov}  =  \alpha \boldsymbol{\sigma}_B^{mov} + (1-\alpha) \boldsymbol{\sigma}_B" id="1135" name="Google Shape;1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50" y="3189599"/>
            <a:ext cx="3522017" cy="30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z}_i^{norm-test} = \frac{\mathbf{z}_i - \boldsymbol{\mu}_{B}^{mov}}{\sqrt{\sigma_{B}^{mov^2} + \epsilon}}" id="1136" name="Google Shape;11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50" y="3807125"/>
            <a:ext cx="3264850" cy="97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z}_i^{batchnorm-test} = \boldsymbol{\gamma} \mathbf{z}_i^{norm-test} + \boldsymbol{\beta} " id="1137" name="Google Shape;113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972100"/>
            <a:ext cx="4357476" cy="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sp>
        <p:nvSpPr>
          <p:cNvPr id="1144" name="Google Shape;1144;p25"/>
          <p:cNvSpPr txBox="1"/>
          <p:nvPr/>
        </p:nvSpPr>
        <p:spPr>
          <a:xfrm>
            <a:off x="208400" y="906925"/>
            <a:ext cx="8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Batchnorm significantly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speeds up 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generally leads to better convergence: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50" y="1620275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25"/>
          <p:cNvSpPr txBox="1"/>
          <p:nvPr/>
        </p:nvSpPr>
        <p:spPr>
          <a:xfrm>
            <a:off x="4509000" y="1512925"/>
            <a:ext cx="46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Its effect is to make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 space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more “friendly”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easier to optimize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25"/>
          <p:cNvSpPr txBox="1"/>
          <p:nvPr/>
        </p:nvSpPr>
        <p:spPr>
          <a:xfrm>
            <a:off x="4509000" y="2286975"/>
            <a:ext cx="46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DNNs is complicated by the fact that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distribution of each layer’s inputs changes during 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as the parameters of the previous layers change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internal covariate shift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25"/>
          <p:cNvSpPr txBox="1"/>
          <p:nvPr/>
        </p:nvSpPr>
        <p:spPr>
          <a:xfrm>
            <a:off x="4572000" y="3492150"/>
            <a:ext cx="435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slows down the training because all layers are changed during an update and the update procedure is forever chasing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moving target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25"/>
          <p:cNvSpPr txBox="1"/>
          <p:nvPr/>
        </p:nvSpPr>
        <p:spPr>
          <a:xfrm>
            <a:off x="228600" y="4482750"/>
            <a:ext cx="88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Batchnorm offers a solution to this problem. Even if the distribution of the previous layer changes, at least we can expect it to have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certain mean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Batch Normalization</a:t>
            </a:r>
            <a:endParaRPr sz="2600"/>
          </a:p>
        </p:txBody>
      </p:sp>
      <p:sp>
        <p:nvSpPr>
          <p:cNvPr id="1156" name="Google Shape;1156;p26"/>
          <p:cNvSpPr txBox="1"/>
          <p:nvPr/>
        </p:nvSpPr>
        <p:spPr>
          <a:xfrm>
            <a:off x="208400" y="906925"/>
            <a:ext cx="75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Few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remarks on batch normalization: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26"/>
          <p:cNvSpPr txBox="1"/>
          <p:nvPr/>
        </p:nvSpPr>
        <p:spPr>
          <a:xfrm>
            <a:off x="303775" y="1534400"/>
            <a:ext cx="83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can use batch norm either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non-linearity. In most cases, it is applied before.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26"/>
          <p:cNvSpPr txBox="1"/>
          <p:nvPr/>
        </p:nvSpPr>
        <p:spPr>
          <a:xfrm>
            <a:off x="292650" y="2098875"/>
            <a:ext cx="855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can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larger learning rates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This is because batchnorm makes the network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stable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during training.  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26"/>
          <p:cNvSpPr txBox="1"/>
          <p:nvPr/>
        </p:nvSpPr>
        <p:spPr>
          <a:xfrm>
            <a:off x="262850" y="3506225"/>
            <a:ext cx="85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can it for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well (as a replacement for the input normalization).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26"/>
          <p:cNvSpPr txBox="1"/>
          <p:nvPr/>
        </p:nvSpPr>
        <p:spPr>
          <a:xfrm>
            <a:off x="262850" y="2910250"/>
            <a:ext cx="58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Batchnorm makes training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less sensitive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 Initialization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Layer Normalization</a:t>
            </a:r>
            <a:endParaRPr sz="2600"/>
          </a:p>
        </p:txBody>
      </p:sp>
      <p:sp>
        <p:nvSpPr>
          <p:cNvPr id="1167" name="Google Shape;1167;p27"/>
          <p:cNvSpPr txBox="1"/>
          <p:nvPr/>
        </p:nvSpPr>
        <p:spPr>
          <a:xfrm>
            <a:off x="98250" y="944800"/>
            <a:ext cx="47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different ways to perform normalization.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27"/>
          <p:cNvSpPr txBox="1"/>
          <p:nvPr/>
        </p:nvSpPr>
        <p:spPr>
          <a:xfrm>
            <a:off x="98250" y="1402000"/>
            <a:ext cx="75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other method that has been proven effective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normalization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27"/>
          <p:cNvSpPr/>
          <p:nvPr/>
        </p:nvSpPr>
        <p:spPr>
          <a:xfrm>
            <a:off x="1660850" y="2465450"/>
            <a:ext cx="478500" cy="1749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27"/>
          <p:cNvGrpSpPr/>
          <p:nvPr/>
        </p:nvGrpSpPr>
        <p:grpSpPr>
          <a:xfrm>
            <a:off x="479215" y="2497113"/>
            <a:ext cx="3453916" cy="1644772"/>
            <a:chOff x="2401314" y="1359665"/>
            <a:chExt cx="5062908" cy="2254657"/>
          </a:xfrm>
        </p:grpSpPr>
        <p:sp>
          <p:nvSpPr>
            <p:cNvPr id="1171" name="Google Shape;1171;p27"/>
            <p:cNvSpPr/>
            <p:nvPr/>
          </p:nvSpPr>
          <p:spPr>
            <a:xfrm>
              <a:off x="2401314" y="16701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2401314" y="224621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2419794" y="282228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3337418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3337418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3355898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7" name="Google Shape;1177;p27"/>
            <p:cNvSpPr/>
            <p:nvPr/>
          </p:nvSpPr>
          <p:spPr>
            <a:xfrm>
              <a:off x="3355898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8" name="Google Shape;1178;p27"/>
            <p:cNvSpPr/>
            <p:nvPr/>
          </p:nvSpPr>
          <p:spPr>
            <a:xfrm>
              <a:off x="4219995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79" name="Google Shape;1179;p27"/>
            <p:cNvSpPr/>
            <p:nvPr/>
          </p:nvSpPr>
          <p:spPr>
            <a:xfrm>
              <a:off x="4219995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4238476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4238476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182" name="Google Shape;1182;p27"/>
            <p:cNvCxnSpPr>
              <a:stCxn id="1171" idx="6"/>
              <a:endCxn id="1174" idx="2"/>
            </p:cNvCxnSpPr>
            <p:nvPr/>
          </p:nvCxnSpPr>
          <p:spPr>
            <a:xfrm flipH="1" rot="10800000">
              <a:off x="2905314" y="1598454"/>
              <a:ext cx="432000" cy="28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3" name="Google Shape;1183;p27"/>
            <p:cNvCxnSpPr>
              <a:endCxn id="1174" idx="2"/>
            </p:cNvCxnSpPr>
            <p:nvPr/>
          </p:nvCxnSpPr>
          <p:spPr>
            <a:xfrm flipH="1" rot="10800000">
              <a:off x="2905418" y="1598502"/>
              <a:ext cx="432000" cy="850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27"/>
            <p:cNvCxnSpPr>
              <a:stCxn id="1173" idx="6"/>
              <a:endCxn id="1174" idx="2"/>
            </p:cNvCxnSpPr>
            <p:nvPr/>
          </p:nvCxnSpPr>
          <p:spPr>
            <a:xfrm flipH="1" rot="10800000">
              <a:off x="2923794" y="1598581"/>
              <a:ext cx="413700" cy="143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5" name="Google Shape;1185;p27"/>
            <p:cNvCxnSpPr>
              <a:stCxn id="1171" idx="6"/>
              <a:endCxn id="1175" idx="1"/>
            </p:cNvCxnSpPr>
            <p:nvPr/>
          </p:nvCxnSpPr>
          <p:spPr>
            <a:xfrm>
              <a:off x="2905314" y="1886154"/>
              <a:ext cx="5058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6" name="Google Shape;1186;p27"/>
            <p:cNvCxnSpPr>
              <a:stCxn id="1171" idx="6"/>
              <a:endCxn id="1176" idx="1"/>
            </p:cNvCxnSpPr>
            <p:nvPr/>
          </p:nvCxnSpPr>
          <p:spPr>
            <a:xfrm>
              <a:off x="2905314" y="1886154"/>
              <a:ext cx="524400" cy="71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7" name="Google Shape;1187;p27"/>
            <p:cNvCxnSpPr>
              <a:endCxn id="1175" idx="1"/>
            </p:cNvCxnSpPr>
            <p:nvPr/>
          </p:nvCxnSpPr>
          <p:spPr>
            <a:xfrm flipH="1" rot="10800000">
              <a:off x="2905427" y="2021831"/>
              <a:ext cx="505800" cy="40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8" name="Google Shape;1188;p27"/>
            <p:cNvCxnSpPr>
              <a:stCxn id="1172" idx="6"/>
              <a:endCxn id="1176" idx="1"/>
            </p:cNvCxnSpPr>
            <p:nvPr/>
          </p:nvCxnSpPr>
          <p:spPr>
            <a:xfrm>
              <a:off x="2905314" y="2462218"/>
              <a:ext cx="5244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27"/>
            <p:cNvCxnSpPr>
              <a:endCxn id="1177" idx="1"/>
            </p:cNvCxnSpPr>
            <p:nvPr/>
          </p:nvCxnSpPr>
          <p:spPr>
            <a:xfrm>
              <a:off x="2923907" y="2491387"/>
              <a:ext cx="505800" cy="75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27"/>
            <p:cNvCxnSpPr>
              <a:stCxn id="1173" idx="6"/>
              <a:endCxn id="1175" idx="2"/>
            </p:cNvCxnSpPr>
            <p:nvPr/>
          </p:nvCxnSpPr>
          <p:spPr>
            <a:xfrm flipH="1" rot="10800000">
              <a:off x="2923794" y="2174581"/>
              <a:ext cx="413700" cy="8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27"/>
            <p:cNvCxnSpPr>
              <a:stCxn id="1173" idx="6"/>
              <a:endCxn id="1176" idx="1"/>
            </p:cNvCxnSpPr>
            <p:nvPr/>
          </p:nvCxnSpPr>
          <p:spPr>
            <a:xfrm flipH="1" rot="10800000">
              <a:off x="2923794" y="2597881"/>
              <a:ext cx="505800" cy="44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2" name="Google Shape;1192;p27"/>
            <p:cNvCxnSpPr>
              <a:stCxn id="1173" idx="6"/>
              <a:endCxn id="1177" idx="1"/>
            </p:cNvCxnSpPr>
            <p:nvPr/>
          </p:nvCxnSpPr>
          <p:spPr>
            <a:xfrm>
              <a:off x="2923794" y="3038281"/>
              <a:ext cx="505800" cy="20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3" name="Google Shape;1193;p27"/>
            <p:cNvCxnSpPr>
              <a:endCxn id="1177" idx="1"/>
            </p:cNvCxnSpPr>
            <p:nvPr/>
          </p:nvCxnSpPr>
          <p:spPr>
            <a:xfrm>
              <a:off x="2914607" y="1879987"/>
              <a:ext cx="515100" cy="136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4" name="Google Shape;1194;p27"/>
            <p:cNvCxnSpPr>
              <a:endCxn id="1178" idx="2"/>
            </p:cNvCxnSpPr>
            <p:nvPr/>
          </p:nvCxnSpPr>
          <p:spPr>
            <a:xfrm>
              <a:off x="3841395" y="159850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5" name="Google Shape;1195;p27"/>
            <p:cNvCxnSpPr>
              <a:stCxn id="1174" idx="6"/>
              <a:endCxn id="1179" idx="1"/>
            </p:cNvCxnSpPr>
            <p:nvPr/>
          </p:nvCxnSpPr>
          <p:spPr>
            <a:xfrm>
              <a:off x="3841418" y="1598502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27"/>
            <p:cNvCxnSpPr>
              <a:stCxn id="1174" idx="6"/>
              <a:endCxn id="1180" idx="1"/>
            </p:cNvCxnSpPr>
            <p:nvPr/>
          </p:nvCxnSpPr>
          <p:spPr>
            <a:xfrm>
              <a:off x="3841418" y="1598502"/>
              <a:ext cx="4710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7" name="Google Shape;1197;p27"/>
            <p:cNvCxnSpPr>
              <a:stCxn id="1174" idx="6"/>
              <a:endCxn id="1181" idx="1"/>
            </p:cNvCxnSpPr>
            <p:nvPr/>
          </p:nvCxnSpPr>
          <p:spPr>
            <a:xfrm>
              <a:off x="3841418" y="1598502"/>
              <a:ext cx="4710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8" name="Google Shape;1198;p27"/>
            <p:cNvCxnSpPr/>
            <p:nvPr/>
          </p:nvCxnSpPr>
          <p:spPr>
            <a:xfrm>
              <a:off x="3859955" y="217459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9" name="Google Shape;1199;p27"/>
            <p:cNvCxnSpPr>
              <a:stCxn id="1175" idx="6"/>
              <a:endCxn id="1178" idx="2"/>
            </p:cNvCxnSpPr>
            <p:nvPr/>
          </p:nvCxnSpPr>
          <p:spPr>
            <a:xfrm flipH="1" rot="10800000">
              <a:off x="3841418" y="1598566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0" name="Google Shape;1200;p27"/>
            <p:cNvCxnSpPr>
              <a:stCxn id="1175" idx="6"/>
              <a:endCxn id="1180" idx="1"/>
            </p:cNvCxnSpPr>
            <p:nvPr/>
          </p:nvCxnSpPr>
          <p:spPr>
            <a:xfrm>
              <a:off x="3841418" y="2174566"/>
              <a:ext cx="4710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1" name="Google Shape;1201;p27"/>
            <p:cNvCxnSpPr>
              <a:stCxn id="1175" idx="6"/>
              <a:endCxn id="1181" idx="1"/>
            </p:cNvCxnSpPr>
            <p:nvPr/>
          </p:nvCxnSpPr>
          <p:spPr>
            <a:xfrm>
              <a:off x="3841418" y="2174566"/>
              <a:ext cx="4710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2" name="Google Shape;1202;p27"/>
            <p:cNvCxnSpPr/>
            <p:nvPr/>
          </p:nvCxnSpPr>
          <p:spPr>
            <a:xfrm>
              <a:off x="3841474" y="275065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3" name="Google Shape;1203;p27"/>
            <p:cNvCxnSpPr>
              <a:stCxn id="1176" idx="6"/>
              <a:endCxn id="1179" idx="2"/>
            </p:cNvCxnSpPr>
            <p:nvPr/>
          </p:nvCxnSpPr>
          <p:spPr>
            <a:xfrm flipH="1" rot="10800000">
              <a:off x="3859898" y="2174630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4" name="Google Shape;1204;p27"/>
            <p:cNvCxnSpPr>
              <a:stCxn id="1176" idx="6"/>
              <a:endCxn id="1178" idx="2"/>
            </p:cNvCxnSpPr>
            <p:nvPr/>
          </p:nvCxnSpPr>
          <p:spPr>
            <a:xfrm flipH="1" rot="10800000">
              <a:off x="3859898" y="1598630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5" name="Google Shape;1205;p27"/>
            <p:cNvCxnSpPr/>
            <p:nvPr/>
          </p:nvCxnSpPr>
          <p:spPr>
            <a:xfrm>
              <a:off x="3841474" y="339834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6" name="Google Shape;1206;p27"/>
            <p:cNvCxnSpPr>
              <a:stCxn id="1177" idx="6"/>
              <a:endCxn id="1180" idx="2"/>
            </p:cNvCxnSpPr>
            <p:nvPr/>
          </p:nvCxnSpPr>
          <p:spPr>
            <a:xfrm flipH="1" rot="10800000">
              <a:off x="3859898" y="275062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7" name="Google Shape;1207;p27"/>
            <p:cNvCxnSpPr>
              <a:stCxn id="1177" idx="6"/>
              <a:endCxn id="1179" idx="2"/>
            </p:cNvCxnSpPr>
            <p:nvPr/>
          </p:nvCxnSpPr>
          <p:spPr>
            <a:xfrm flipH="1" rot="10800000">
              <a:off x="3859898" y="2174622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8" name="Google Shape;1208;p27"/>
            <p:cNvCxnSpPr>
              <a:stCxn id="1177" idx="6"/>
              <a:endCxn id="1178" idx="2"/>
            </p:cNvCxnSpPr>
            <p:nvPr/>
          </p:nvCxnSpPr>
          <p:spPr>
            <a:xfrm flipH="1" rot="10800000">
              <a:off x="3859898" y="1598622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9" name="Google Shape;1209;p27"/>
            <p:cNvCxnSpPr>
              <a:stCxn id="1176" idx="6"/>
              <a:endCxn id="1181" idx="1"/>
            </p:cNvCxnSpPr>
            <p:nvPr/>
          </p:nvCxnSpPr>
          <p:spPr>
            <a:xfrm>
              <a:off x="3859898" y="2750630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0" name="Google Shape;1210;p27"/>
            <p:cNvSpPr/>
            <p:nvPr/>
          </p:nvSpPr>
          <p:spPr>
            <a:xfrm>
              <a:off x="5110597" y="136403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5110597" y="194009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5129078" y="251616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5129078" y="31638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214" name="Google Shape;1214;p27"/>
            <p:cNvCxnSpPr>
              <a:endCxn id="1210" idx="2"/>
            </p:cNvCxnSpPr>
            <p:nvPr/>
          </p:nvCxnSpPr>
          <p:spPr>
            <a:xfrm>
              <a:off x="4731997" y="158003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5" name="Google Shape;1215;p27"/>
            <p:cNvCxnSpPr>
              <a:endCxn id="1211" idx="1"/>
            </p:cNvCxnSpPr>
            <p:nvPr/>
          </p:nvCxnSpPr>
          <p:spPr>
            <a:xfrm>
              <a:off x="4732006" y="1580063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6" name="Google Shape;1216;p27"/>
            <p:cNvCxnSpPr>
              <a:endCxn id="1212" idx="1"/>
            </p:cNvCxnSpPr>
            <p:nvPr/>
          </p:nvCxnSpPr>
          <p:spPr>
            <a:xfrm>
              <a:off x="4732187" y="1580127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7" name="Google Shape;1217;p27"/>
            <p:cNvCxnSpPr>
              <a:endCxn id="1213" idx="1"/>
            </p:cNvCxnSpPr>
            <p:nvPr/>
          </p:nvCxnSpPr>
          <p:spPr>
            <a:xfrm>
              <a:off x="4732187" y="1580119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8" name="Google Shape;1218;p27"/>
            <p:cNvCxnSpPr/>
            <p:nvPr/>
          </p:nvCxnSpPr>
          <p:spPr>
            <a:xfrm>
              <a:off x="4750557" y="215612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9" name="Google Shape;1219;p27"/>
            <p:cNvCxnSpPr>
              <a:endCxn id="1210" idx="2"/>
            </p:cNvCxnSpPr>
            <p:nvPr/>
          </p:nvCxnSpPr>
          <p:spPr>
            <a:xfrm flipH="1" rot="10800000">
              <a:off x="4731997" y="1580033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0" name="Google Shape;1220;p27"/>
            <p:cNvCxnSpPr>
              <a:endCxn id="1212" idx="1"/>
            </p:cNvCxnSpPr>
            <p:nvPr/>
          </p:nvCxnSpPr>
          <p:spPr>
            <a:xfrm>
              <a:off x="4732187" y="2156127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1" name="Google Shape;1221;p27"/>
            <p:cNvCxnSpPr>
              <a:endCxn id="1213" idx="1"/>
            </p:cNvCxnSpPr>
            <p:nvPr/>
          </p:nvCxnSpPr>
          <p:spPr>
            <a:xfrm>
              <a:off x="4732187" y="2156119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2" name="Google Shape;1222;p27"/>
            <p:cNvCxnSpPr/>
            <p:nvPr/>
          </p:nvCxnSpPr>
          <p:spPr>
            <a:xfrm>
              <a:off x="4732076" y="2732186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3" name="Google Shape;1223;p27"/>
            <p:cNvCxnSpPr>
              <a:endCxn id="1211" idx="2"/>
            </p:cNvCxnSpPr>
            <p:nvPr/>
          </p:nvCxnSpPr>
          <p:spPr>
            <a:xfrm flipH="1" rot="10800000">
              <a:off x="4750597" y="2156098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4" name="Google Shape;1224;p27"/>
            <p:cNvCxnSpPr>
              <a:endCxn id="1210" idx="2"/>
            </p:cNvCxnSpPr>
            <p:nvPr/>
          </p:nvCxnSpPr>
          <p:spPr>
            <a:xfrm flipH="1" rot="10800000">
              <a:off x="4750597" y="1580033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5" name="Google Shape;1225;p27"/>
            <p:cNvCxnSpPr/>
            <p:nvPr/>
          </p:nvCxnSpPr>
          <p:spPr>
            <a:xfrm>
              <a:off x="4732076" y="3379877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6" name="Google Shape;1226;p27"/>
            <p:cNvCxnSpPr>
              <a:endCxn id="1212" idx="2"/>
            </p:cNvCxnSpPr>
            <p:nvPr/>
          </p:nvCxnSpPr>
          <p:spPr>
            <a:xfrm flipH="1" rot="10800000">
              <a:off x="4750478" y="273216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7" name="Google Shape;1227;p27"/>
            <p:cNvCxnSpPr>
              <a:endCxn id="1211" idx="2"/>
            </p:cNvCxnSpPr>
            <p:nvPr/>
          </p:nvCxnSpPr>
          <p:spPr>
            <a:xfrm flipH="1" rot="10800000">
              <a:off x="4750597" y="2156098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8" name="Google Shape;1228;p27"/>
            <p:cNvCxnSpPr>
              <a:endCxn id="1210" idx="2"/>
            </p:cNvCxnSpPr>
            <p:nvPr/>
          </p:nvCxnSpPr>
          <p:spPr>
            <a:xfrm flipH="1" rot="10800000">
              <a:off x="4750597" y="1580033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9" name="Google Shape;1229;p27"/>
            <p:cNvCxnSpPr>
              <a:endCxn id="1213" idx="1"/>
            </p:cNvCxnSpPr>
            <p:nvPr/>
          </p:nvCxnSpPr>
          <p:spPr>
            <a:xfrm>
              <a:off x="4750487" y="2732119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0" name="Google Shape;1230;p27"/>
            <p:cNvSpPr/>
            <p:nvPr/>
          </p:nvSpPr>
          <p:spPr>
            <a:xfrm>
              <a:off x="5998055" y="1359665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5998055" y="193572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6016536" y="251179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6016536" y="315948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234" name="Google Shape;1234;p27"/>
            <p:cNvCxnSpPr>
              <a:endCxn id="1230" idx="2"/>
            </p:cNvCxnSpPr>
            <p:nvPr/>
          </p:nvCxnSpPr>
          <p:spPr>
            <a:xfrm>
              <a:off x="5619455" y="157566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5" name="Google Shape;1235;p27"/>
            <p:cNvCxnSpPr>
              <a:endCxn id="1231" idx="1"/>
            </p:cNvCxnSpPr>
            <p:nvPr/>
          </p:nvCxnSpPr>
          <p:spPr>
            <a:xfrm>
              <a:off x="5619464" y="1575694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6" name="Google Shape;1236;p27"/>
            <p:cNvCxnSpPr>
              <a:endCxn id="1232" idx="1"/>
            </p:cNvCxnSpPr>
            <p:nvPr/>
          </p:nvCxnSpPr>
          <p:spPr>
            <a:xfrm>
              <a:off x="5619645" y="1575758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7" name="Google Shape;1237;p27"/>
            <p:cNvCxnSpPr>
              <a:endCxn id="1233" idx="1"/>
            </p:cNvCxnSpPr>
            <p:nvPr/>
          </p:nvCxnSpPr>
          <p:spPr>
            <a:xfrm>
              <a:off x="5619645" y="1575751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8" name="Google Shape;1238;p27"/>
            <p:cNvCxnSpPr/>
            <p:nvPr/>
          </p:nvCxnSpPr>
          <p:spPr>
            <a:xfrm>
              <a:off x="5638015" y="2151754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9" name="Google Shape;1239;p27"/>
            <p:cNvCxnSpPr>
              <a:endCxn id="1230" idx="2"/>
            </p:cNvCxnSpPr>
            <p:nvPr/>
          </p:nvCxnSpPr>
          <p:spPr>
            <a:xfrm flipH="1" rot="10800000">
              <a:off x="5619455" y="1575665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0" name="Google Shape;1240;p27"/>
            <p:cNvCxnSpPr>
              <a:endCxn id="1232" idx="1"/>
            </p:cNvCxnSpPr>
            <p:nvPr/>
          </p:nvCxnSpPr>
          <p:spPr>
            <a:xfrm>
              <a:off x="5619645" y="2151758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1" name="Google Shape;1241;p27"/>
            <p:cNvCxnSpPr>
              <a:endCxn id="1233" idx="1"/>
            </p:cNvCxnSpPr>
            <p:nvPr/>
          </p:nvCxnSpPr>
          <p:spPr>
            <a:xfrm>
              <a:off x="5619645" y="2151751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2" name="Google Shape;1242;p27"/>
            <p:cNvCxnSpPr/>
            <p:nvPr/>
          </p:nvCxnSpPr>
          <p:spPr>
            <a:xfrm>
              <a:off x="5619534" y="272781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3" name="Google Shape;1243;p27"/>
            <p:cNvCxnSpPr>
              <a:endCxn id="1231" idx="2"/>
            </p:cNvCxnSpPr>
            <p:nvPr/>
          </p:nvCxnSpPr>
          <p:spPr>
            <a:xfrm flipH="1" rot="10800000">
              <a:off x="5638055" y="2151729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4" name="Google Shape;1244;p27"/>
            <p:cNvCxnSpPr>
              <a:endCxn id="1230" idx="2"/>
            </p:cNvCxnSpPr>
            <p:nvPr/>
          </p:nvCxnSpPr>
          <p:spPr>
            <a:xfrm flipH="1" rot="10800000">
              <a:off x="5638055" y="1575665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5" name="Google Shape;1245;p27"/>
            <p:cNvCxnSpPr/>
            <p:nvPr/>
          </p:nvCxnSpPr>
          <p:spPr>
            <a:xfrm>
              <a:off x="5619534" y="337551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6" name="Google Shape;1246;p27"/>
            <p:cNvCxnSpPr>
              <a:endCxn id="1232" idx="2"/>
            </p:cNvCxnSpPr>
            <p:nvPr/>
          </p:nvCxnSpPr>
          <p:spPr>
            <a:xfrm flipH="1" rot="10800000">
              <a:off x="5637936" y="2727793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7" name="Google Shape;1247;p27"/>
            <p:cNvCxnSpPr>
              <a:endCxn id="1231" idx="2"/>
            </p:cNvCxnSpPr>
            <p:nvPr/>
          </p:nvCxnSpPr>
          <p:spPr>
            <a:xfrm flipH="1" rot="10800000">
              <a:off x="5638055" y="2151729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8" name="Google Shape;1248;p27"/>
            <p:cNvCxnSpPr>
              <a:endCxn id="1230" idx="2"/>
            </p:cNvCxnSpPr>
            <p:nvPr/>
          </p:nvCxnSpPr>
          <p:spPr>
            <a:xfrm flipH="1" rot="10800000">
              <a:off x="5638055" y="1575665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9" name="Google Shape;1249;p27"/>
            <p:cNvCxnSpPr>
              <a:endCxn id="1233" idx="1"/>
            </p:cNvCxnSpPr>
            <p:nvPr/>
          </p:nvCxnSpPr>
          <p:spPr>
            <a:xfrm>
              <a:off x="5637945" y="2727751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0" name="Google Shape;1250;p27"/>
            <p:cNvSpPr/>
            <p:nvPr/>
          </p:nvSpPr>
          <p:spPr>
            <a:xfrm>
              <a:off x="6941741" y="195246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6960222" y="252853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252" name="Google Shape;1252;p27"/>
            <p:cNvCxnSpPr/>
            <p:nvPr/>
          </p:nvCxnSpPr>
          <p:spPr>
            <a:xfrm>
              <a:off x="6547359" y="215743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3" name="Google Shape;1253;p27"/>
            <p:cNvCxnSpPr/>
            <p:nvPr/>
          </p:nvCxnSpPr>
          <p:spPr>
            <a:xfrm>
              <a:off x="6571880" y="271009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4" name="Google Shape;1254;p27"/>
            <p:cNvCxnSpPr>
              <a:endCxn id="1250" idx="2"/>
            </p:cNvCxnSpPr>
            <p:nvPr/>
          </p:nvCxnSpPr>
          <p:spPr>
            <a:xfrm>
              <a:off x="6519641" y="1581369"/>
              <a:ext cx="422100" cy="587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5" name="Google Shape;1255;p27"/>
            <p:cNvCxnSpPr>
              <a:endCxn id="1251" idx="2"/>
            </p:cNvCxnSpPr>
            <p:nvPr/>
          </p:nvCxnSpPr>
          <p:spPr>
            <a:xfrm flipH="1" rot="10800000">
              <a:off x="6547422" y="2744531"/>
              <a:ext cx="412800" cy="61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6" name="Google Shape;1256;p27"/>
            <p:cNvCxnSpPr>
              <a:endCxn id="1251" idx="2"/>
            </p:cNvCxnSpPr>
            <p:nvPr/>
          </p:nvCxnSpPr>
          <p:spPr>
            <a:xfrm>
              <a:off x="6519522" y="1582331"/>
              <a:ext cx="440700" cy="1162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27"/>
            <p:cNvCxnSpPr>
              <a:endCxn id="1251" idx="2"/>
            </p:cNvCxnSpPr>
            <p:nvPr/>
          </p:nvCxnSpPr>
          <p:spPr>
            <a:xfrm>
              <a:off x="6541422" y="2151731"/>
              <a:ext cx="4188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8" name="Google Shape;1258;p27"/>
            <p:cNvCxnSpPr>
              <a:endCxn id="1250" idx="2"/>
            </p:cNvCxnSpPr>
            <p:nvPr/>
          </p:nvCxnSpPr>
          <p:spPr>
            <a:xfrm flipH="1" rot="10800000">
              <a:off x="6564641" y="2168469"/>
              <a:ext cx="377100" cy="53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9" name="Google Shape;1259;p27"/>
            <p:cNvCxnSpPr>
              <a:endCxn id="1250" idx="2"/>
            </p:cNvCxnSpPr>
            <p:nvPr/>
          </p:nvCxnSpPr>
          <p:spPr>
            <a:xfrm flipH="1" rot="10800000">
              <a:off x="6561641" y="2168469"/>
              <a:ext cx="380100" cy="1190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60" name="Google Shape;1260;p27"/>
          <p:cNvSpPr txBox="1"/>
          <p:nvPr/>
        </p:nvSpPr>
        <p:spPr>
          <a:xfrm>
            <a:off x="1014175" y="41418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Layer1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27"/>
          <p:cNvSpPr txBox="1"/>
          <p:nvPr/>
        </p:nvSpPr>
        <p:spPr>
          <a:xfrm>
            <a:off x="1623775" y="41418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Layer2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27"/>
          <p:cNvSpPr txBox="1"/>
          <p:nvPr/>
        </p:nvSpPr>
        <p:spPr>
          <a:xfrm>
            <a:off x="2233375" y="41418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Layer3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27"/>
          <p:cNvSpPr txBox="1"/>
          <p:nvPr/>
        </p:nvSpPr>
        <p:spPr>
          <a:xfrm>
            <a:off x="2919175" y="414187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Layer4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27"/>
          <p:cNvSpPr txBox="1"/>
          <p:nvPr/>
        </p:nvSpPr>
        <p:spPr>
          <a:xfrm>
            <a:off x="3547825" y="3755550"/>
            <a:ext cx="101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(predictions)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27"/>
          <p:cNvSpPr txBox="1"/>
          <p:nvPr/>
        </p:nvSpPr>
        <p:spPr>
          <a:xfrm>
            <a:off x="385525" y="3832500"/>
            <a:ext cx="101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27"/>
          <p:cNvSpPr txBox="1"/>
          <p:nvPr/>
        </p:nvSpPr>
        <p:spPr>
          <a:xfrm>
            <a:off x="2347000" y="1960625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27"/>
          <p:cNvSpPr txBox="1"/>
          <p:nvPr/>
        </p:nvSpPr>
        <p:spPr>
          <a:xfrm>
            <a:off x="798325" y="19606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7"/>
          <p:cNvSpPr/>
          <p:nvPr/>
        </p:nvSpPr>
        <p:spPr>
          <a:xfrm rot="5400000">
            <a:off x="1047175" y="2008325"/>
            <a:ext cx="218400" cy="76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27"/>
          <p:cNvSpPr/>
          <p:nvPr/>
        </p:nvSpPr>
        <p:spPr>
          <a:xfrm rot="5400000">
            <a:off x="1723750" y="21328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27"/>
          <p:cNvSpPr txBox="1"/>
          <p:nvPr/>
        </p:nvSpPr>
        <p:spPr>
          <a:xfrm>
            <a:off x="1579525" y="19606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27"/>
          <p:cNvSpPr/>
          <p:nvPr/>
        </p:nvSpPr>
        <p:spPr>
          <a:xfrm rot="5400000">
            <a:off x="2333350" y="21328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27"/>
          <p:cNvSpPr txBox="1"/>
          <p:nvPr/>
        </p:nvSpPr>
        <p:spPr>
          <a:xfrm>
            <a:off x="2189125" y="19606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27"/>
          <p:cNvSpPr/>
          <p:nvPr/>
        </p:nvSpPr>
        <p:spPr>
          <a:xfrm rot="5400000">
            <a:off x="2942950" y="2132800"/>
            <a:ext cx="218400" cy="57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27"/>
          <p:cNvSpPr txBox="1"/>
          <p:nvPr/>
        </p:nvSpPr>
        <p:spPr>
          <a:xfrm>
            <a:off x="2798725" y="1960625"/>
            <a:ext cx="4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5" name="Google Shape;1275;p27"/>
          <p:cNvCxnSpPr/>
          <p:nvPr/>
        </p:nvCxnSpPr>
        <p:spPr>
          <a:xfrm flipH="1" rot="10800000">
            <a:off x="1907125" y="4480500"/>
            <a:ext cx="1800" cy="378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27"/>
          <p:cNvSpPr txBox="1"/>
          <p:nvPr/>
        </p:nvSpPr>
        <p:spPr>
          <a:xfrm>
            <a:off x="1907125" y="4469550"/>
            <a:ext cx="25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Latent representation to normalize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27"/>
          <p:cNvSpPr/>
          <p:nvPr/>
        </p:nvSpPr>
        <p:spPr>
          <a:xfrm>
            <a:off x="5530625" y="3746125"/>
            <a:ext cx="1458900" cy="151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f{Z} = \begin{bmatrix}&#10;z_{1,1} &amp; ... &amp; z_{1,M}\\&#10;z_{2,1} &amp; ... &amp; z_{2,M}\\&#10;... &amp; ... &amp; ...\\&#10;z_{N_B,1} &amp; ... &amp; z_{N_B,M}\\&#10;\end{bmatrix}" id="1278" name="Google Shape;12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573" y="3682975"/>
            <a:ext cx="2040400" cy="91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9" name="Google Shape;1279;p27"/>
          <p:cNvCxnSpPr/>
          <p:nvPr/>
        </p:nvCxnSpPr>
        <p:spPr>
          <a:xfrm flipH="1" rot="10800000">
            <a:off x="7039900" y="38156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0" name="Google Shape;1280;p27"/>
          <p:cNvSpPr txBox="1"/>
          <p:nvPr/>
        </p:nvSpPr>
        <p:spPr>
          <a:xfrm>
            <a:off x="7374375" y="36186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1" name="Google Shape;1281;p27"/>
          <p:cNvCxnSpPr/>
          <p:nvPr/>
        </p:nvCxnSpPr>
        <p:spPr>
          <a:xfrm flipH="1" rot="10800000">
            <a:off x="7039900" y="40442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2" name="Google Shape;1282;p27"/>
          <p:cNvSpPr txBox="1"/>
          <p:nvPr/>
        </p:nvSpPr>
        <p:spPr>
          <a:xfrm>
            <a:off x="7374375" y="38472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3" name="Google Shape;1283;p27"/>
          <p:cNvCxnSpPr/>
          <p:nvPr/>
        </p:nvCxnSpPr>
        <p:spPr>
          <a:xfrm flipH="1" rot="10800000">
            <a:off x="7039900" y="42728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27"/>
          <p:cNvSpPr txBox="1"/>
          <p:nvPr/>
        </p:nvSpPr>
        <p:spPr>
          <a:xfrm>
            <a:off x="7374375" y="40758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5" name="Google Shape;1285;p27"/>
          <p:cNvCxnSpPr/>
          <p:nvPr/>
        </p:nvCxnSpPr>
        <p:spPr>
          <a:xfrm flipH="1" rot="10800000">
            <a:off x="7039900" y="4501400"/>
            <a:ext cx="28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6" name="Google Shape;1286;p27"/>
          <p:cNvSpPr txBox="1"/>
          <p:nvPr/>
        </p:nvSpPr>
        <p:spPr>
          <a:xfrm>
            <a:off x="7374375" y="4304450"/>
            <a:ext cx="5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NB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7" name="Google Shape;1287;p27"/>
          <p:cNvCxnSpPr/>
          <p:nvPr/>
        </p:nvCxnSpPr>
        <p:spPr>
          <a:xfrm flipH="1">
            <a:off x="5389075" y="3690813"/>
            <a:ext cx="6000" cy="9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8" name="Google Shape;1288;p27"/>
          <p:cNvCxnSpPr/>
          <p:nvPr/>
        </p:nvCxnSpPr>
        <p:spPr>
          <a:xfrm>
            <a:off x="5530625" y="3618650"/>
            <a:ext cx="14319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9" name="Google Shape;1289;p27"/>
          <p:cNvSpPr txBox="1"/>
          <p:nvPr/>
        </p:nvSpPr>
        <p:spPr>
          <a:xfrm>
            <a:off x="5442825" y="3292700"/>
            <a:ext cx="143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Normalization Axis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27"/>
          <p:cNvSpPr txBox="1"/>
          <p:nvPr/>
        </p:nvSpPr>
        <p:spPr>
          <a:xfrm>
            <a:off x="4056425" y="1871075"/>
            <a:ext cx="43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Layernorm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similar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batchnorm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27"/>
          <p:cNvSpPr txBox="1"/>
          <p:nvPr/>
        </p:nvSpPr>
        <p:spPr>
          <a:xfrm>
            <a:off x="4046275" y="2330875"/>
            <a:ext cx="501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main difference is that the normalization axis is swapped: we normalize over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neuron axis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rather than the minibatch 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Layer Normalization</a:t>
            </a:r>
            <a:endParaRPr sz="2600"/>
          </a:p>
        </p:txBody>
      </p:sp>
      <p:sp>
        <p:nvSpPr>
          <p:cNvPr id="1298" name="Google Shape;1298;p28"/>
          <p:cNvSpPr txBox="1"/>
          <p:nvPr/>
        </p:nvSpPr>
        <p:spPr>
          <a:xfrm>
            <a:off x="240050" y="850100"/>
            <a:ext cx="59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can we do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test/inference 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28"/>
          <p:cNvSpPr txBox="1"/>
          <p:nvPr/>
        </p:nvSpPr>
        <p:spPr>
          <a:xfrm>
            <a:off x="240050" y="1493575"/>
            <a:ext cx="550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to the choice of the normalization axis, we can do exactly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same computations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both training and test/inference.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28"/>
          <p:cNvSpPr txBox="1"/>
          <p:nvPr/>
        </p:nvSpPr>
        <p:spPr>
          <a:xfrm>
            <a:off x="240050" y="2160850"/>
            <a:ext cx="550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do not need to keep track of the running average and running std as for batchnorm.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28"/>
          <p:cNvSpPr txBox="1"/>
          <p:nvPr/>
        </p:nvSpPr>
        <p:spPr>
          <a:xfrm>
            <a:off x="240050" y="2983700"/>
            <a:ext cx="59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layernorm better than batchnorm?</a:t>
            </a:r>
            <a:endParaRPr b="1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28"/>
          <p:cNvSpPr txBox="1"/>
          <p:nvPr/>
        </p:nvSpPr>
        <p:spPr>
          <a:xfrm>
            <a:off x="240050" y="3608650"/>
            <a:ext cx="550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not clear in the community as the best technique depends on the task and data used to train the machine learning model.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28"/>
          <p:cNvSpPr/>
          <p:nvPr/>
        </p:nvSpPr>
        <p:spPr>
          <a:xfrm>
            <a:off x="6340225" y="900625"/>
            <a:ext cx="2677500" cy="40644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8"/>
          <p:cNvSpPr txBox="1"/>
          <p:nvPr/>
        </p:nvSpPr>
        <p:spPr>
          <a:xfrm>
            <a:off x="6562175" y="881850"/>
            <a:ext cx="19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Normalization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28"/>
          <p:cNvSpPr txBox="1"/>
          <p:nvPr/>
        </p:nvSpPr>
        <p:spPr>
          <a:xfrm>
            <a:off x="6254725" y="1422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AutoNum type="arabicPeriod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the minibatch mean: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28"/>
          <p:cNvSpPr txBox="1"/>
          <p:nvPr/>
        </p:nvSpPr>
        <p:spPr>
          <a:xfrm>
            <a:off x="6131825" y="2565300"/>
            <a:ext cx="279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2. 	  Compute the minibatch std: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28"/>
          <p:cNvSpPr txBox="1"/>
          <p:nvPr/>
        </p:nvSpPr>
        <p:spPr>
          <a:xfrm>
            <a:off x="6131825" y="3708300"/>
            <a:ext cx="267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3.  Normalize: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{\mu}_{i} = \frac{1}{M} \sum_{m=1}^{M} z_{im}" id="1308" name="Google Shape;13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011" y="1788188"/>
            <a:ext cx="1720628" cy="76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sigma}_{i} = \frac{1}{M} \sum_{i=m}^{M} (z_{im}-{\mu}_i)^2" id="1309" name="Google Shape;130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443" y="2963543"/>
            <a:ext cx="2499064" cy="7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z}_i^{norm} = \frac{\mathbf{z}_i - {\mu}_i}{\sqrt{\sigma_i^2 + \epsilon}}" id="1310" name="Google Shape;131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4825" y="4138900"/>
            <a:ext cx="2348300" cy="7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9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Regularization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/>
          <p:nvPr/>
        </p:nvSpPr>
        <p:spPr>
          <a:xfrm>
            <a:off x="437650" y="1664675"/>
            <a:ext cx="838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Vanishing and Exploding Gradients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Regularization</a:t>
            </a:r>
            <a:endParaRPr sz="2600"/>
          </a:p>
        </p:txBody>
      </p:sp>
      <p:sp>
        <p:nvSpPr>
          <p:cNvPr id="1323" name="Google Shape;1323;p30"/>
          <p:cNvSpPr txBox="1"/>
          <p:nvPr/>
        </p:nvSpPr>
        <p:spPr>
          <a:xfrm>
            <a:off x="190950" y="2933600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 Neural Networks are models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capacity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thus more prone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problems.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30"/>
          <p:cNvSpPr txBox="1"/>
          <p:nvPr/>
        </p:nvSpPr>
        <p:spPr>
          <a:xfrm>
            <a:off x="190950" y="3519325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thus plays an important role.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30"/>
          <p:cNvSpPr txBox="1"/>
          <p:nvPr/>
        </p:nvSpPr>
        <p:spPr>
          <a:xfrm>
            <a:off x="190950" y="952400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machine learning we want our model to perform well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new inputs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(not observed during training).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30"/>
          <p:cNvSpPr txBox="1"/>
          <p:nvPr/>
        </p:nvSpPr>
        <p:spPr>
          <a:xfrm>
            <a:off x="137250" y="1409600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ability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30"/>
          <p:cNvSpPr txBox="1"/>
          <p:nvPr/>
        </p:nvSpPr>
        <p:spPr>
          <a:xfrm>
            <a:off x="190950" y="2019200"/>
            <a:ext cx="86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particular, we want to avoid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overfitting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which happens when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error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but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error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30"/>
          <p:cNvSpPr txBox="1"/>
          <p:nvPr/>
        </p:nvSpPr>
        <p:spPr>
          <a:xfrm>
            <a:off x="190950" y="4205125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following, we will see popular regularization techniques used in deep learning.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L2 and L1 Regularization</a:t>
            </a:r>
            <a:endParaRPr sz="2600"/>
          </a:p>
        </p:txBody>
      </p:sp>
      <p:sp>
        <p:nvSpPr>
          <p:cNvPr id="1335" name="Google Shape;1335;p31"/>
          <p:cNvSpPr txBox="1"/>
          <p:nvPr/>
        </p:nvSpPr>
        <p:spPr>
          <a:xfrm>
            <a:off x="209550" y="826750"/>
            <a:ext cx="86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used in the context of deep neural networks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1"/>
          <p:cNvSpPr txBox="1"/>
          <p:nvPr/>
        </p:nvSpPr>
        <p:spPr>
          <a:xfrm>
            <a:off x="176675" y="1313150"/>
            <a:ext cx="8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hey discourage complex solutions by penalizing the norm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31"/>
          <p:cNvGrpSpPr/>
          <p:nvPr/>
        </p:nvGrpSpPr>
        <p:grpSpPr>
          <a:xfrm>
            <a:off x="233132" y="1655750"/>
            <a:ext cx="3694972" cy="2361740"/>
            <a:chOff x="233125" y="1960625"/>
            <a:chExt cx="4035575" cy="2546350"/>
          </a:xfrm>
        </p:grpSpPr>
        <p:grpSp>
          <p:nvGrpSpPr>
            <p:cNvPr id="1338" name="Google Shape;1338;p31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1339" name="Google Shape;1339;p31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350" name="Google Shape;1350;p31"/>
              <p:cNvCxnSpPr>
                <a:stCxn id="1339" idx="6"/>
                <a:endCxn id="1342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31"/>
              <p:cNvCxnSpPr>
                <a:endCxn id="1342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2" name="Google Shape;1352;p31"/>
              <p:cNvCxnSpPr>
                <a:stCxn id="1341" idx="6"/>
                <a:endCxn id="1342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3" name="Google Shape;1353;p31"/>
              <p:cNvCxnSpPr>
                <a:stCxn id="1339" idx="6"/>
                <a:endCxn id="1343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4" name="Google Shape;1354;p31"/>
              <p:cNvCxnSpPr>
                <a:stCxn id="1339" idx="6"/>
                <a:endCxn id="1344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5" name="Google Shape;1355;p31"/>
              <p:cNvCxnSpPr>
                <a:endCxn id="1343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31"/>
              <p:cNvCxnSpPr>
                <a:stCxn id="1340" idx="6"/>
                <a:endCxn id="1344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7" name="Google Shape;1357;p31"/>
              <p:cNvCxnSpPr>
                <a:endCxn id="1345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8" name="Google Shape;1358;p31"/>
              <p:cNvCxnSpPr>
                <a:stCxn id="1341" idx="6"/>
                <a:endCxn id="1343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9" name="Google Shape;1359;p31"/>
              <p:cNvCxnSpPr>
                <a:stCxn id="1341" idx="6"/>
                <a:endCxn id="1344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0" name="Google Shape;1360;p31"/>
              <p:cNvCxnSpPr>
                <a:stCxn id="1341" idx="6"/>
                <a:endCxn id="1345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1" name="Google Shape;1361;p31"/>
              <p:cNvCxnSpPr>
                <a:endCxn id="1345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2" name="Google Shape;1362;p31"/>
              <p:cNvCxnSpPr>
                <a:endCxn id="1346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3" name="Google Shape;1363;p31"/>
              <p:cNvCxnSpPr>
                <a:stCxn id="1342" idx="6"/>
                <a:endCxn id="1347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4" name="Google Shape;1364;p31"/>
              <p:cNvCxnSpPr>
                <a:stCxn id="1342" idx="6"/>
                <a:endCxn id="1348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5" name="Google Shape;1365;p31"/>
              <p:cNvCxnSpPr>
                <a:stCxn id="1342" idx="6"/>
                <a:endCxn id="1349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6" name="Google Shape;1366;p31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31"/>
              <p:cNvCxnSpPr>
                <a:stCxn id="1343" idx="6"/>
                <a:endCxn id="1346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8" name="Google Shape;1368;p31"/>
              <p:cNvCxnSpPr>
                <a:stCxn id="1343" idx="6"/>
                <a:endCxn id="1348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9" name="Google Shape;1369;p31"/>
              <p:cNvCxnSpPr>
                <a:stCxn id="1343" idx="6"/>
                <a:endCxn id="1349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0" name="Google Shape;1370;p31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1" name="Google Shape;1371;p31"/>
              <p:cNvCxnSpPr>
                <a:stCxn id="1344" idx="6"/>
                <a:endCxn id="1347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31"/>
              <p:cNvCxnSpPr>
                <a:stCxn id="1344" idx="6"/>
                <a:endCxn id="1346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31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4" name="Google Shape;1374;p31"/>
              <p:cNvCxnSpPr>
                <a:stCxn id="1345" idx="6"/>
                <a:endCxn id="1348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5" name="Google Shape;1375;p31"/>
              <p:cNvCxnSpPr>
                <a:stCxn id="1345" idx="6"/>
                <a:endCxn id="1347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6" name="Google Shape;1376;p31"/>
              <p:cNvCxnSpPr>
                <a:stCxn id="1345" idx="6"/>
                <a:endCxn id="1346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7" name="Google Shape;1377;p31"/>
              <p:cNvCxnSpPr>
                <a:stCxn id="1344" idx="6"/>
                <a:endCxn id="1349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78" name="Google Shape;1378;p31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79" name="Google Shape;1379;p31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80" name="Google Shape;1380;p31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382" name="Google Shape;1382;p31"/>
              <p:cNvCxnSpPr>
                <a:endCxn id="1378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3" name="Google Shape;1383;p31"/>
              <p:cNvCxnSpPr>
                <a:endCxn id="1379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4" name="Google Shape;1384;p31"/>
              <p:cNvCxnSpPr>
                <a:endCxn id="1380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5" name="Google Shape;1385;p31"/>
              <p:cNvCxnSpPr>
                <a:endCxn id="1381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6" name="Google Shape;1386;p31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7" name="Google Shape;1387;p31"/>
              <p:cNvCxnSpPr>
                <a:endCxn id="1378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8" name="Google Shape;1388;p31"/>
              <p:cNvCxnSpPr>
                <a:endCxn id="1380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9" name="Google Shape;1389;p31"/>
              <p:cNvCxnSpPr>
                <a:endCxn id="1381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0" name="Google Shape;1390;p31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1" name="Google Shape;1391;p31"/>
              <p:cNvCxnSpPr>
                <a:endCxn id="1379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2" name="Google Shape;1392;p31"/>
              <p:cNvCxnSpPr>
                <a:endCxn id="1378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3" name="Google Shape;1393;p31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4" name="Google Shape;1394;p31"/>
              <p:cNvCxnSpPr>
                <a:endCxn id="1380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5" name="Google Shape;1395;p31"/>
              <p:cNvCxnSpPr>
                <a:endCxn id="1379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6" name="Google Shape;1396;p31"/>
              <p:cNvCxnSpPr>
                <a:endCxn id="1378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7" name="Google Shape;1397;p31"/>
              <p:cNvCxnSpPr>
                <a:endCxn id="1381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8" name="Google Shape;1398;p31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399" name="Google Shape;1399;p31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00" name="Google Shape;1400;p31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01" name="Google Shape;1401;p31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402" name="Google Shape;1402;p31"/>
              <p:cNvCxnSpPr>
                <a:endCxn id="1398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3" name="Google Shape;1403;p31"/>
              <p:cNvCxnSpPr>
                <a:endCxn id="1399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4" name="Google Shape;1404;p31"/>
              <p:cNvCxnSpPr>
                <a:endCxn id="1400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5" name="Google Shape;1405;p31"/>
              <p:cNvCxnSpPr>
                <a:endCxn id="1401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6" name="Google Shape;1406;p31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7" name="Google Shape;1407;p31"/>
              <p:cNvCxnSpPr>
                <a:endCxn id="1398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8" name="Google Shape;1408;p31"/>
              <p:cNvCxnSpPr>
                <a:endCxn id="1400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9" name="Google Shape;1409;p31"/>
              <p:cNvCxnSpPr>
                <a:endCxn id="1401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0" name="Google Shape;1410;p31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1" name="Google Shape;1411;p31"/>
              <p:cNvCxnSpPr>
                <a:endCxn id="1399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2" name="Google Shape;1412;p31"/>
              <p:cNvCxnSpPr>
                <a:endCxn id="1398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3" name="Google Shape;1413;p31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4" name="Google Shape;1414;p31"/>
              <p:cNvCxnSpPr>
                <a:endCxn id="1400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5" name="Google Shape;1415;p31"/>
              <p:cNvCxnSpPr>
                <a:endCxn id="1399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31"/>
              <p:cNvCxnSpPr>
                <a:endCxn id="1398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31"/>
              <p:cNvCxnSpPr>
                <a:endCxn id="1401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18" name="Google Shape;1418;p31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420" name="Google Shape;1420;p31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31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31"/>
              <p:cNvCxnSpPr>
                <a:endCxn id="1418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31"/>
              <p:cNvCxnSpPr>
                <a:endCxn id="1419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31"/>
              <p:cNvCxnSpPr>
                <a:endCxn id="1419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31"/>
              <p:cNvCxnSpPr>
                <a:endCxn id="1419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31"/>
              <p:cNvCxnSpPr>
                <a:endCxn id="1418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31"/>
              <p:cNvCxnSpPr>
                <a:endCxn id="1418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28" name="Google Shape;1428;p31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9" name="Google Shape;1429;p31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0" name="Google Shape;1430;p31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1" name="Google Shape;1431;p31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2" name="Google Shape;1432;p31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3" name="Google Shape;1433;p31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4" name="Google Shape;1434;p31"/>
            <p:cNvSpPr txBox="1"/>
            <p:nvPr/>
          </p:nvSpPr>
          <p:spPr>
            <a:xfrm>
              <a:off x="2194600" y="1960625"/>
              <a:ext cx="713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\tilde{J}(\mathbf{W}^{(1)}, \mathbf{W}^{(2)}, ..., \mathbf{W}^{(L)}) = J(\mathbf{W}^{(1)}, \mathbf{W}^{(2)}, ..., \mathbf{W}^{(L)}) + \lambda \sum_{l=1}^L || \mathbf{W}^{(l)} ||_2^2" id="1435" name="Google Shape;14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550" y="1950250"/>
            <a:ext cx="4831811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31"/>
          <p:cNvSpPr txBox="1"/>
          <p:nvPr/>
        </p:nvSpPr>
        <p:spPr>
          <a:xfrm>
            <a:off x="3901675" y="1678925"/>
            <a:ext cx="308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L2 Regularization: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|| \mathbf{W}^{(l)} ||_2^2 = \sum_{i=1}^{N_{in}} \sum_{j=1}^{N_{out}} w_{ij}^2" id="1437" name="Google Shape;14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550" y="2395825"/>
            <a:ext cx="1701475" cy="5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31"/>
          <p:cNvSpPr txBox="1"/>
          <p:nvPr/>
        </p:nvSpPr>
        <p:spPr>
          <a:xfrm>
            <a:off x="3901675" y="3057050"/>
            <a:ext cx="308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L1 Regularization: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tilde{J}(\mathbf{W}^{(1)}, \mathbf{W}^{(2)}, ..., \mathbf{W}^{(L)}) = J(\mathbf{W}^{(1)}, \mathbf{W}^{(2)}, ..., \mathbf{W}^{(L)}) + \lambda \sum_{l=1}^L || \mathbf{W}^{(l)} ||_1" id="1439" name="Google Shape;14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3600" y="3361825"/>
            <a:ext cx="5188099" cy="52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| \mathbf{W}^{(l)} ||_1 = \sum_{i=1}^{N_{in}} \sum_{j=1}^{N_{out}} |w_{ij}| " id="1440" name="Google Shape;144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3593" y="3767900"/>
            <a:ext cx="194297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100" y="4641925"/>
            <a:ext cx="400199" cy="3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31"/>
          <p:cNvSpPr txBox="1"/>
          <p:nvPr/>
        </p:nvSpPr>
        <p:spPr>
          <a:xfrm>
            <a:off x="865175" y="4538013"/>
            <a:ext cx="809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apply the penalization factor to </a:t>
            </a: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 weights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deep neural network.  In principle, we can use a different regularization factor for each weight matrix. This is normally not done because it introduces too many hyperparameters.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Data Augmentation</a:t>
            </a:r>
            <a:endParaRPr sz="2600"/>
          </a:p>
        </p:txBody>
      </p:sp>
      <p:sp>
        <p:nvSpPr>
          <p:cNvPr id="1449" name="Google Shape;1449;p32"/>
          <p:cNvSpPr txBox="1"/>
          <p:nvPr/>
        </p:nvSpPr>
        <p:spPr>
          <a:xfrm>
            <a:off x="98250" y="784700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best way to make a machine learning model generalize better is to train it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data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32"/>
          <p:cNvSpPr txBox="1"/>
          <p:nvPr/>
        </p:nvSpPr>
        <p:spPr>
          <a:xfrm>
            <a:off x="69750" y="1222800"/>
            <a:ext cx="88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not possible, we can create 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fake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 training data by applying some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original data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32"/>
          <p:cNvSpPr txBox="1"/>
          <p:nvPr/>
        </p:nvSpPr>
        <p:spPr>
          <a:xfrm>
            <a:off x="98250" y="1724775"/>
            <a:ext cx="86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approach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augmentation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It is extremely successful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2" name="Google Shape;14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25" y="2226750"/>
            <a:ext cx="2607249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0825" y="2179375"/>
            <a:ext cx="2796676" cy="28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Data Augmentation</a:t>
            </a:r>
            <a:endParaRPr sz="2600"/>
          </a:p>
        </p:txBody>
      </p:sp>
      <p:pic>
        <p:nvPicPr>
          <p:cNvPr id="1460" name="Google Shape;14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75" y="851175"/>
            <a:ext cx="2240007" cy="2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33"/>
          <p:cNvSpPr txBox="1"/>
          <p:nvPr/>
        </p:nvSpPr>
        <p:spPr>
          <a:xfrm>
            <a:off x="3005925" y="949375"/>
            <a:ext cx="59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augmentation can be used mainly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problems.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2" name="Google Shape;14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6500" y="1811175"/>
            <a:ext cx="400199" cy="3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33"/>
          <p:cNvSpPr txBox="1"/>
          <p:nvPr/>
        </p:nvSpPr>
        <p:spPr>
          <a:xfrm>
            <a:off x="3700575" y="1707275"/>
            <a:ext cx="5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must be careful not to apply transformations that change the correct class.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464;p33"/>
          <p:cNvSpPr txBox="1"/>
          <p:nvPr/>
        </p:nvSpPr>
        <p:spPr>
          <a:xfrm>
            <a:off x="3760775" y="2444850"/>
            <a:ext cx="508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instance, in digit recognition, we cannot perform rotations that turn a “6” into a “9” and vice-versa.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5" name="Google Shape;1465;p33"/>
          <p:cNvGrpSpPr/>
          <p:nvPr/>
        </p:nvGrpSpPr>
        <p:grpSpPr>
          <a:xfrm>
            <a:off x="403053" y="3267089"/>
            <a:ext cx="2728856" cy="1801869"/>
            <a:chOff x="233125" y="1960625"/>
            <a:chExt cx="4035575" cy="2686150"/>
          </a:xfrm>
        </p:grpSpPr>
        <p:sp>
          <p:nvSpPr>
            <p:cNvPr id="1466" name="Google Shape;1466;p33"/>
            <p:cNvSpPr/>
            <p:nvPr/>
          </p:nvSpPr>
          <p:spPr>
            <a:xfrm>
              <a:off x="1508450" y="2465450"/>
              <a:ext cx="478500" cy="17493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7" name="Google Shape;1467;p33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1468" name="Google Shape;1468;p33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479" name="Google Shape;1479;p33"/>
              <p:cNvCxnSpPr>
                <a:stCxn id="1468" idx="6"/>
                <a:endCxn id="1471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33"/>
              <p:cNvCxnSpPr>
                <a:endCxn id="1471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33"/>
              <p:cNvCxnSpPr>
                <a:stCxn id="1470" idx="6"/>
                <a:endCxn id="1471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33"/>
              <p:cNvCxnSpPr>
                <a:stCxn id="1468" idx="6"/>
                <a:endCxn id="1472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33"/>
              <p:cNvCxnSpPr>
                <a:stCxn id="1468" idx="6"/>
                <a:endCxn id="1473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33"/>
              <p:cNvCxnSpPr>
                <a:endCxn id="1472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5" name="Google Shape;1485;p33"/>
              <p:cNvCxnSpPr>
                <a:stCxn id="1469" idx="6"/>
                <a:endCxn id="1473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6" name="Google Shape;1486;p33"/>
              <p:cNvCxnSpPr>
                <a:endCxn id="1474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33"/>
              <p:cNvCxnSpPr>
                <a:stCxn id="1470" idx="6"/>
                <a:endCxn id="1472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33"/>
              <p:cNvCxnSpPr>
                <a:stCxn id="1470" idx="6"/>
                <a:endCxn id="1473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33"/>
              <p:cNvCxnSpPr>
                <a:stCxn id="1470" idx="6"/>
                <a:endCxn id="1474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33"/>
              <p:cNvCxnSpPr>
                <a:endCxn id="1474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33"/>
              <p:cNvCxnSpPr>
                <a:endCxn id="1475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33"/>
              <p:cNvCxnSpPr>
                <a:stCxn id="1471" idx="6"/>
                <a:endCxn id="1476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33"/>
              <p:cNvCxnSpPr>
                <a:stCxn id="1471" idx="6"/>
                <a:endCxn id="1477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33"/>
              <p:cNvCxnSpPr>
                <a:stCxn id="1471" idx="6"/>
                <a:endCxn id="1478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33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33"/>
              <p:cNvCxnSpPr>
                <a:stCxn id="1472" idx="6"/>
                <a:endCxn id="1475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33"/>
              <p:cNvCxnSpPr>
                <a:stCxn id="1472" idx="6"/>
                <a:endCxn id="1477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33"/>
              <p:cNvCxnSpPr>
                <a:stCxn id="1472" idx="6"/>
                <a:endCxn id="1478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33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33"/>
              <p:cNvCxnSpPr>
                <a:stCxn id="1473" idx="6"/>
                <a:endCxn id="1476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33"/>
              <p:cNvCxnSpPr>
                <a:stCxn id="1473" idx="6"/>
                <a:endCxn id="1475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33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3" name="Google Shape;1503;p33"/>
              <p:cNvCxnSpPr>
                <a:stCxn id="1474" idx="6"/>
                <a:endCxn id="1477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4" name="Google Shape;1504;p33"/>
              <p:cNvCxnSpPr>
                <a:stCxn id="1474" idx="6"/>
                <a:endCxn id="1476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5" name="Google Shape;1505;p33"/>
              <p:cNvCxnSpPr>
                <a:stCxn id="1474" idx="6"/>
                <a:endCxn id="1475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33"/>
              <p:cNvCxnSpPr>
                <a:stCxn id="1473" idx="6"/>
                <a:endCxn id="1478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07" name="Google Shape;1507;p33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10" name="Google Shape;1510;p33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511" name="Google Shape;1511;p33"/>
              <p:cNvCxnSpPr>
                <a:endCxn id="1507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2" name="Google Shape;1512;p33"/>
              <p:cNvCxnSpPr>
                <a:endCxn id="1508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3" name="Google Shape;1513;p33"/>
              <p:cNvCxnSpPr>
                <a:endCxn id="1509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4" name="Google Shape;1514;p33"/>
              <p:cNvCxnSpPr>
                <a:endCxn id="1510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5" name="Google Shape;1515;p33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6" name="Google Shape;1516;p33"/>
              <p:cNvCxnSpPr>
                <a:endCxn id="1507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7" name="Google Shape;1517;p33"/>
              <p:cNvCxnSpPr>
                <a:endCxn id="1509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8" name="Google Shape;1518;p33"/>
              <p:cNvCxnSpPr>
                <a:endCxn id="1510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9" name="Google Shape;1519;p33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0" name="Google Shape;1520;p33"/>
              <p:cNvCxnSpPr>
                <a:endCxn id="1508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1" name="Google Shape;1521;p33"/>
              <p:cNvCxnSpPr>
                <a:endCxn id="1507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2" name="Google Shape;1522;p33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3" name="Google Shape;1523;p33"/>
              <p:cNvCxnSpPr>
                <a:endCxn id="1509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4" name="Google Shape;1524;p33"/>
              <p:cNvCxnSpPr>
                <a:endCxn id="1508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5" name="Google Shape;1525;p33"/>
              <p:cNvCxnSpPr>
                <a:endCxn id="1507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6" name="Google Shape;1526;p33"/>
              <p:cNvCxnSpPr>
                <a:endCxn id="1510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7" name="Google Shape;1527;p33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28" name="Google Shape;1528;p33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29" name="Google Shape;1529;p33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30" name="Google Shape;1530;p33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531" name="Google Shape;1531;p33"/>
              <p:cNvCxnSpPr>
                <a:endCxn id="1527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2" name="Google Shape;1532;p33"/>
              <p:cNvCxnSpPr>
                <a:endCxn id="1528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3" name="Google Shape;1533;p33"/>
              <p:cNvCxnSpPr>
                <a:endCxn id="1529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4" name="Google Shape;1534;p33"/>
              <p:cNvCxnSpPr>
                <a:endCxn id="1530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5" name="Google Shape;1535;p33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6" name="Google Shape;1536;p33"/>
              <p:cNvCxnSpPr>
                <a:endCxn id="1527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7" name="Google Shape;1537;p33"/>
              <p:cNvCxnSpPr>
                <a:endCxn id="1529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8" name="Google Shape;1538;p33"/>
              <p:cNvCxnSpPr>
                <a:endCxn id="1530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9" name="Google Shape;1539;p33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0" name="Google Shape;1540;p33"/>
              <p:cNvCxnSpPr>
                <a:endCxn id="1528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1" name="Google Shape;1541;p33"/>
              <p:cNvCxnSpPr>
                <a:endCxn id="1527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2" name="Google Shape;1542;p33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3" name="Google Shape;1543;p33"/>
              <p:cNvCxnSpPr>
                <a:endCxn id="1529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4" name="Google Shape;1544;p33"/>
              <p:cNvCxnSpPr>
                <a:endCxn id="1528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5" name="Google Shape;1545;p33"/>
              <p:cNvCxnSpPr>
                <a:endCxn id="1527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6" name="Google Shape;1546;p33"/>
              <p:cNvCxnSpPr>
                <a:endCxn id="1530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47" name="Google Shape;1547;p33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548" name="Google Shape;1548;p33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549" name="Google Shape;1549;p33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0" name="Google Shape;1550;p33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1" name="Google Shape;1551;p33"/>
              <p:cNvCxnSpPr>
                <a:endCxn id="1547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2" name="Google Shape;1552;p33"/>
              <p:cNvCxnSpPr>
                <a:endCxn id="1548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3" name="Google Shape;1553;p33"/>
              <p:cNvCxnSpPr>
                <a:endCxn id="1548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4" name="Google Shape;1554;p33"/>
              <p:cNvCxnSpPr>
                <a:endCxn id="1548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5" name="Google Shape;1555;p33"/>
              <p:cNvCxnSpPr>
                <a:endCxn id="1547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6" name="Google Shape;1556;p33"/>
              <p:cNvCxnSpPr>
                <a:endCxn id="1547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57" name="Google Shape;1557;p33"/>
            <p:cNvSpPr txBox="1"/>
            <p:nvPr/>
          </p:nvSpPr>
          <p:spPr>
            <a:xfrm>
              <a:off x="861775" y="4141875"/>
              <a:ext cx="8382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8" name="Google Shape;1558;p33"/>
            <p:cNvSpPr txBox="1"/>
            <p:nvPr/>
          </p:nvSpPr>
          <p:spPr>
            <a:xfrm>
              <a:off x="1471375" y="4141875"/>
              <a:ext cx="8382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9" name="Google Shape;1559;p33"/>
            <p:cNvSpPr txBox="1"/>
            <p:nvPr/>
          </p:nvSpPr>
          <p:spPr>
            <a:xfrm>
              <a:off x="2080975" y="4141875"/>
              <a:ext cx="8382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0" name="Google Shape;1560;p33"/>
            <p:cNvSpPr txBox="1"/>
            <p:nvPr/>
          </p:nvSpPr>
          <p:spPr>
            <a:xfrm>
              <a:off x="2766775" y="4141875"/>
              <a:ext cx="8382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1" name="Google Shape;1561;p33"/>
            <p:cNvSpPr txBox="1"/>
            <p:nvPr/>
          </p:nvSpPr>
          <p:spPr>
            <a:xfrm>
              <a:off x="3250200" y="3755550"/>
              <a:ext cx="1018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2" name="Google Shape;1562;p33"/>
            <p:cNvSpPr txBox="1"/>
            <p:nvPr/>
          </p:nvSpPr>
          <p:spPr>
            <a:xfrm>
              <a:off x="233125" y="3832500"/>
              <a:ext cx="1018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3" name="Google Shape;1563;p33"/>
            <p:cNvSpPr txBox="1"/>
            <p:nvPr/>
          </p:nvSpPr>
          <p:spPr>
            <a:xfrm>
              <a:off x="2194600" y="1960625"/>
              <a:ext cx="713100" cy="59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64" name="Google Shape;1564;p33"/>
          <p:cNvCxnSpPr>
            <a:endCxn id="1563" idx="1"/>
          </p:cNvCxnSpPr>
          <p:nvPr/>
        </p:nvCxnSpPr>
        <p:spPr>
          <a:xfrm flipH="1" rot="10800000">
            <a:off x="1421602" y="3467222"/>
            <a:ext cx="307800" cy="171000"/>
          </a:xfrm>
          <a:prstGeom prst="straightConnector1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33"/>
          <p:cNvSpPr txBox="1"/>
          <p:nvPr/>
        </p:nvSpPr>
        <p:spPr>
          <a:xfrm>
            <a:off x="1729400" y="3267100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Add Noise</a:t>
            </a:r>
            <a:endParaRPr b="0" i="0" sz="10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33"/>
          <p:cNvSpPr txBox="1"/>
          <p:nvPr/>
        </p:nvSpPr>
        <p:spPr>
          <a:xfrm>
            <a:off x="3238600" y="3467225"/>
            <a:ext cx="583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 injection might also work when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applied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hidden units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33"/>
          <p:cNvSpPr txBox="1"/>
          <p:nvPr/>
        </p:nvSpPr>
        <p:spPr>
          <a:xfrm>
            <a:off x="3238600" y="4153025"/>
            <a:ext cx="583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can be seen as an augmentation applied at different levels of abstraction.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4"/>
          <p:cNvSpPr/>
          <p:nvPr/>
        </p:nvSpPr>
        <p:spPr>
          <a:xfrm>
            <a:off x="2589150" y="2979488"/>
            <a:ext cx="296700" cy="273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Label Smoothing</a:t>
            </a:r>
            <a:endParaRPr sz="2600"/>
          </a:p>
        </p:txBody>
      </p:sp>
      <p:sp>
        <p:nvSpPr>
          <p:cNvPr id="1575" name="Google Shape;1575;p34"/>
          <p:cNvSpPr txBox="1"/>
          <p:nvPr/>
        </p:nvSpPr>
        <p:spPr>
          <a:xfrm>
            <a:off x="385225" y="1026850"/>
            <a:ext cx="8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some cases, we regularize a model by making it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less overconfident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about its predictions.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6" name="Google Shape;1576;p34"/>
          <p:cNvSpPr txBox="1"/>
          <p:nvPr/>
        </p:nvSpPr>
        <p:spPr>
          <a:xfrm>
            <a:off x="385225" y="1637700"/>
            <a:ext cx="74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is to replace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hard labels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 labels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7" name="Google Shape;1577;p34"/>
          <p:cNvSpPr txBox="1"/>
          <p:nvPr/>
        </p:nvSpPr>
        <p:spPr>
          <a:xfrm>
            <a:off x="385225" y="2196825"/>
            <a:ext cx="82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computing categorical cross-entropy, we can use these soft labels instead of the hard ones: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LL = -\sum_{i=1}^N \sum_{k=1}^K y_{ik} \ln P(y_i = k \mid \mathbf{x}_i, \mathbf{w})" id="1578" name="Google Shape;15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124" y="2787150"/>
            <a:ext cx="3820750" cy="658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Y} = \begin{bmatrix}&#10;0 &amp; 0 &amp; 1 &amp; 0 &amp;\\&#10;0 &amp; 1 &amp; 0 &amp; 0 &amp;\\&#10;0 &amp; 0 &amp; 0 &amp; 1 &amp;\\&#10;1 &amp; 0 &amp; 0 &amp; 0&#10;\end{bmatrix}" id="1579" name="Google Shape;15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00" y="3919325"/>
            <a:ext cx="1963950" cy="10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34"/>
          <p:cNvSpPr txBox="1"/>
          <p:nvPr/>
        </p:nvSpPr>
        <p:spPr>
          <a:xfrm>
            <a:off x="808325" y="3521250"/>
            <a:ext cx="23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One-hot encoding (hard labels)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34"/>
          <p:cNvSpPr/>
          <p:nvPr/>
        </p:nvSpPr>
        <p:spPr>
          <a:xfrm>
            <a:off x="2968025" y="4194975"/>
            <a:ext cx="6000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f{Y} = \begin{bmatrix}&#10;0.05 &amp; 0.05 &amp; 0.85 &amp; 0.05 &amp;\\&#10;0.05 &amp; 0.85 &amp; 0.05 &amp; 0.05 &amp;\\&#10;0.05 &amp; 0.05 &amp; 0.05 &amp; 0.05 &amp;\\&#10;0.85 &amp; 0.05 &amp; 0.05 &amp; 0.05&#10;\end{bmatrix}" id="1582" name="Google Shape;158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6425" y="3750226"/>
            <a:ext cx="3389975" cy="11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34"/>
          <p:cNvSpPr txBox="1"/>
          <p:nvPr/>
        </p:nvSpPr>
        <p:spPr>
          <a:xfrm>
            <a:off x="4966900" y="3396225"/>
            <a:ext cx="10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 labels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4" name="Google Shape;1584;p34"/>
          <p:cNvSpPr txBox="1"/>
          <p:nvPr/>
        </p:nvSpPr>
        <p:spPr>
          <a:xfrm>
            <a:off x="2930150" y="4594775"/>
            <a:ext cx="69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Smooth</a:t>
            </a:r>
            <a:endParaRPr b="0" i="0" sz="11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5" name="Google Shape;1585;p34"/>
          <p:cNvCxnSpPr/>
          <p:nvPr/>
        </p:nvCxnSpPr>
        <p:spPr>
          <a:xfrm>
            <a:off x="2816475" y="3205500"/>
            <a:ext cx="15282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6" name="Google Shape;1586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5"/>
          <p:cNvSpPr/>
          <p:nvPr/>
        </p:nvSpPr>
        <p:spPr>
          <a:xfrm>
            <a:off x="2196925" y="3321438"/>
            <a:ext cx="1435800" cy="1438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5"/>
          <p:cNvSpPr/>
          <p:nvPr/>
        </p:nvSpPr>
        <p:spPr>
          <a:xfrm>
            <a:off x="2196925" y="1819663"/>
            <a:ext cx="1435800" cy="1438500"/>
          </a:xfrm>
          <a:prstGeom prst="roundRect">
            <a:avLst>
              <a:gd fmla="val 16667" name="adj"/>
            </a:avLst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Multitask Learning</a:t>
            </a:r>
            <a:endParaRPr sz="2600"/>
          </a:p>
        </p:txBody>
      </p:sp>
      <p:sp>
        <p:nvSpPr>
          <p:cNvPr id="1594" name="Google Shape;1594;p35"/>
          <p:cNvSpPr txBox="1"/>
          <p:nvPr/>
        </p:nvSpPr>
        <p:spPr>
          <a:xfrm>
            <a:off x="385225" y="798250"/>
            <a:ext cx="84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improve generalization by solving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multiple related tasks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at the same time.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35"/>
          <p:cNvSpPr txBox="1"/>
          <p:nvPr/>
        </p:nvSpPr>
        <p:spPr>
          <a:xfrm>
            <a:off x="4466600" y="1303825"/>
            <a:ext cx="4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approach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multi-tasks 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6" name="Google Shape;1596;p35"/>
          <p:cNvSpPr/>
          <p:nvPr/>
        </p:nvSpPr>
        <p:spPr>
          <a:xfrm>
            <a:off x="788111" y="2564175"/>
            <a:ext cx="1112700" cy="1622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35"/>
          <p:cNvSpPr/>
          <p:nvPr/>
        </p:nvSpPr>
        <p:spPr>
          <a:xfrm>
            <a:off x="380790" y="2879823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598" name="Google Shape;1598;p35"/>
          <p:cNvSpPr/>
          <p:nvPr/>
        </p:nvSpPr>
        <p:spPr>
          <a:xfrm>
            <a:off x="380790" y="3269594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599" name="Google Shape;1599;p35"/>
          <p:cNvSpPr/>
          <p:nvPr/>
        </p:nvSpPr>
        <p:spPr>
          <a:xfrm>
            <a:off x="392333" y="3659365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0" name="Google Shape;1600;p35"/>
          <p:cNvSpPr/>
          <p:nvPr/>
        </p:nvSpPr>
        <p:spPr>
          <a:xfrm>
            <a:off x="965501" y="2608994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1" name="Google Shape;1601;p35"/>
          <p:cNvSpPr/>
          <p:nvPr/>
        </p:nvSpPr>
        <p:spPr>
          <a:xfrm>
            <a:off x="965501" y="2998766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2" name="Google Shape;1602;p35"/>
          <p:cNvSpPr/>
          <p:nvPr/>
        </p:nvSpPr>
        <p:spPr>
          <a:xfrm>
            <a:off x="977044" y="3388537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3" name="Google Shape;1603;p35"/>
          <p:cNvSpPr/>
          <p:nvPr/>
        </p:nvSpPr>
        <p:spPr>
          <a:xfrm>
            <a:off x="977044" y="3826773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4" name="Google Shape;1604;p35"/>
          <p:cNvSpPr/>
          <p:nvPr/>
        </p:nvSpPr>
        <p:spPr>
          <a:xfrm>
            <a:off x="1516779" y="2608994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5" name="Google Shape;1605;p35"/>
          <p:cNvSpPr/>
          <p:nvPr/>
        </p:nvSpPr>
        <p:spPr>
          <a:xfrm>
            <a:off x="1516779" y="2998766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6" name="Google Shape;1606;p35"/>
          <p:cNvSpPr/>
          <p:nvPr/>
        </p:nvSpPr>
        <p:spPr>
          <a:xfrm>
            <a:off x="1528322" y="3388537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07" name="Google Shape;1607;p35"/>
          <p:cNvSpPr/>
          <p:nvPr/>
        </p:nvSpPr>
        <p:spPr>
          <a:xfrm>
            <a:off x="1528322" y="3826773"/>
            <a:ext cx="314700" cy="29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608" name="Google Shape;1608;p35"/>
          <p:cNvCxnSpPr>
            <a:stCxn id="1597" idx="6"/>
            <a:endCxn id="1600" idx="2"/>
          </p:cNvCxnSpPr>
          <p:nvPr/>
        </p:nvCxnSpPr>
        <p:spPr>
          <a:xfrm flipH="1" rot="10800000">
            <a:off x="695490" y="2755023"/>
            <a:ext cx="270000" cy="27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9" name="Google Shape;1609;p35"/>
          <p:cNvCxnSpPr>
            <a:endCxn id="1600" idx="2"/>
          </p:cNvCxnSpPr>
          <p:nvPr/>
        </p:nvCxnSpPr>
        <p:spPr>
          <a:xfrm flipH="1" rot="10800000">
            <a:off x="695801" y="2755094"/>
            <a:ext cx="269700" cy="57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0" name="Google Shape;1610;p35"/>
          <p:cNvCxnSpPr>
            <a:stCxn id="1599" idx="6"/>
            <a:endCxn id="1600" idx="2"/>
          </p:cNvCxnSpPr>
          <p:nvPr/>
        </p:nvCxnSpPr>
        <p:spPr>
          <a:xfrm flipH="1" rot="10800000">
            <a:off x="707033" y="2755165"/>
            <a:ext cx="258600" cy="105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1" name="Google Shape;1611;p35"/>
          <p:cNvCxnSpPr>
            <a:stCxn id="1597" idx="6"/>
            <a:endCxn id="1601" idx="1"/>
          </p:cNvCxnSpPr>
          <p:nvPr/>
        </p:nvCxnSpPr>
        <p:spPr>
          <a:xfrm>
            <a:off x="695490" y="3025923"/>
            <a:ext cx="316200" cy="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2" name="Google Shape;1612;p35"/>
          <p:cNvCxnSpPr>
            <a:stCxn id="1597" idx="6"/>
            <a:endCxn id="1602" idx="1"/>
          </p:cNvCxnSpPr>
          <p:nvPr/>
        </p:nvCxnSpPr>
        <p:spPr>
          <a:xfrm>
            <a:off x="695490" y="3025923"/>
            <a:ext cx="327600" cy="40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3" name="Google Shape;1613;p35"/>
          <p:cNvCxnSpPr>
            <a:endCxn id="1601" idx="1"/>
          </p:cNvCxnSpPr>
          <p:nvPr/>
        </p:nvCxnSpPr>
        <p:spPr>
          <a:xfrm flipH="1" rot="10800000">
            <a:off x="695688" y="3041558"/>
            <a:ext cx="315900" cy="27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4" name="Google Shape;1614;p35"/>
          <p:cNvCxnSpPr>
            <a:stCxn id="1598" idx="6"/>
            <a:endCxn id="1602" idx="1"/>
          </p:cNvCxnSpPr>
          <p:nvPr/>
        </p:nvCxnSpPr>
        <p:spPr>
          <a:xfrm>
            <a:off x="695490" y="3415694"/>
            <a:ext cx="327600" cy="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5" name="Google Shape;1615;p35"/>
          <p:cNvCxnSpPr>
            <a:endCxn id="1603" idx="1"/>
          </p:cNvCxnSpPr>
          <p:nvPr/>
        </p:nvCxnSpPr>
        <p:spPr>
          <a:xfrm>
            <a:off x="707231" y="3359265"/>
            <a:ext cx="315900" cy="51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6" name="Google Shape;1616;p35"/>
          <p:cNvCxnSpPr>
            <a:stCxn id="1599" idx="6"/>
            <a:endCxn id="1601" idx="2"/>
          </p:cNvCxnSpPr>
          <p:nvPr/>
        </p:nvCxnSpPr>
        <p:spPr>
          <a:xfrm flipH="1" rot="10800000">
            <a:off x="707033" y="3144865"/>
            <a:ext cx="258600" cy="66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7" name="Google Shape;1617;p35"/>
          <p:cNvCxnSpPr>
            <a:stCxn id="1599" idx="6"/>
            <a:endCxn id="1602" idx="1"/>
          </p:cNvCxnSpPr>
          <p:nvPr/>
        </p:nvCxnSpPr>
        <p:spPr>
          <a:xfrm flipH="1" rot="10800000">
            <a:off x="707033" y="3431365"/>
            <a:ext cx="316200" cy="37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35"/>
          <p:cNvCxnSpPr>
            <a:stCxn id="1599" idx="6"/>
            <a:endCxn id="1603" idx="1"/>
          </p:cNvCxnSpPr>
          <p:nvPr/>
        </p:nvCxnSpPr>
        <p:spPr>
          <a:xfrm>
            <a:off x="707033" y="3805465"/>
            <a:ext cx="316200" cy="6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35"/>
          <p:cNvCxnSpPr>
            <a:endCxn id="1603" idx="1"/>
          </p:cNvCxnSpPr>
          <p:nvPr/>
        </p:nvCxnSpPr>
        <p:spPr>
          <a:xfrm>
            <a:off x="701531" y="2945565"/>
            <a:ext cx="321600" cy="92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0" name="Google Shape;1620;p35"/>
          <p:cNvCxnSpPr>
            <a:endCxn id="1604" idx="2"/>
          </p:cNvCxnSpPr>
          <p:nvPr/>
        </p:nvCxnSpPr>
        <p:spPr>
          <a:xfrm>
            <a:off x="1280379" y="2755094"/>
            <a:ext cx="23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1" name="Google Shape;1621;p35"/>
          <p:cNvCxnSpPr>
            <a:stCxn id="1600" idx="6"/>
            <a:endCxn id="1605" idx="1"/>
          </p:cNvCxnSpPr>
          <p:nvPr/>
        </p:nvCxnSpPr>
        <p:spPr>
          <a:xfrm>
            <a:off x="1280201" y="2755094"/>
            <a:ext cx="282600" cy="28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2" name="Google Shape;1622;p35"/>
          <p:cNvCxnSpPr>
            <a:stCxn id="1600" idx="6"/>
            <a:endCxn id="1606" idx="1"/>
          </p:cNvCxnSpPr>
          <p:nvPr/>
        </p:nvCxnSpPr>
        <p:spPr>
          <a:xfrm>
            <a:off x="1280201" y="2755094"/>
            <a:ext cx="294300" cy="67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3" name="Google Shape;1623;p35"/>
          <p:cNvCxnSpPr>
            <a:stCxn id="1600" idx="6"/>
            <a:endCxn id="1607" idx="1"/>
          </p:cNvCxnSpPr>
          <p:nvPr/>
        </p:nvCxnSpPr>
        <p:spPr>
          <a:xfrm>
            <a:off x="1280201" y="2755094"/>
            <a:ext cx="294300" cy="111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4" name="Google Shape;1624;p35"/>
          <p:cNvCxnSpPr/>
          <p:nvPr/>
        </p:nvCxnSpPr>
        <p:spPr>
          <a:xfrm>
            <a:off x="1291890" y="3144930"/>
            <a:ext cx="23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5" name="Google Shape;1625;p35"/>
          <p:cNvCxnSpPr>
            <a:stCxn id="1601" idx="6"/>
            <a:endCxn id="1604" idx="2"/>
          </p:cNvCxnSpPr>
          <p:nvPr/>
        </p:nvCxnSpPr>
        <p:spPr>
          <a:xfrm flipH="1" rot="10800000">
            <a:off x="1280201" y="2755166"/>
            <a:ext cx="236700" cy="38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6" name="Google Shape;1626;p35"/>
          <p:cNvCxnSpPr>
            <a:stCxn id="1601" idx="6"/>
            <a:endCxn id="1606" idx="1"/>
          </p:cNvCxnSpPr>
          <p:nvPr/>
        </p:nvCxnSpPr>
        <p:spPr>
          <a:xfrm>
            <a:off x="1280201" y="3144866"/>
            <a:ext cx="294300" cy="28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7" name="Google Shape;1627;p35"/>
          <p:cNvCxnSpPr>
            <a:stCxn id="1601" idx="6"/>
            <a:endCxn id="1607" idx="1"/>
          </p:cNvCxnSpPr>
          <p:nvPr/>
        </p:nvCxnSpPr>
        <p:spPr>
          <a:xfrm>
            <a:off x="1280201" y="3144866"/>
            <a:ext cx="294300" cy="72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8" name="Google Shape;1628;p35"/>
          <p:cNvCxnSpPr/>
          <p:nvPr/>
        </p:nvCxnSpPr>
        <p:spPr>
          <a:xfrm>
            <a:off x="1280346" y="3534701"/>
            <a:ext cx="23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9" name="Google Shape;1629;p35"/>
          <p:cNvCxnSpPr>
            <a:stCxn id="1602" idx="6"/>
            <a:endCxn id="1605" idx="2"/>
          </p:cNvCxnSpPr>
          <p:nvPr/>
        </p:nvCxnSpPr>
        <p:spPr>
          <a:xfrm flipH="1" rot="10800000">
            <a:off x="1291744" y="3144937"/>
            <a:ext cx="225000" cy="38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0" name="Google Shape;1630;p35"/>
          <p:cNvCxnSpPr>
            <a:stCxn id="1602" idx="6"/>
            <a:endCxn id="1604" idx="2"/>
          </p:cNvCxnSpPr>
          <p:nvPr/>
        </p:nvCxnSpPr>
        <p:spPr>
          <a:xfrm flipH="1" rot="10800000">
            <a:off x="1291744" y="2755237"/>
            <a:ext cx="225000" cy="77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1" name="Google Shape;1631;p35"/>
          <p:cNvCxnSpPr/>
          <p:nvPr/>
        </p:nvCxnSpPr>
        <p:spPr>
          <a:xfrm>
            <a:off x="1280346" y="3972936"/>
            <a:ext cx="23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2" name="Google Shape;1632;p35"/>
          <p:cNvCxnSpPr>
            <a:stCxn id="1603" idx="6"/>
            <a:endCxn id="1606" idx="2"/>
          </p:cNvCxnSpPr>
          <p:nvPr/>
        </p:nvCxnSpPr>
        <p:spPr>
          <a:xfrm flipH="1" rot="10800000">
            <a:off x="1291744" y="3534573"/>
            <a:ext cx="236700" cy="4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3" name="Google Shape;1633;p35"/>
          <p:cNvCxnSpPr>
            <a:stCxn id="1603" idx="6"/>
            <a:endCxn id="1605" idx="2"/>
          </p:cNvCxnSpPr>
          <p:nvPr/>
        </p:nvCxnSpPr>
        <p:spPr>
          <a:xfrm flipH="1" rot="10800000">
            <a:off x="1291744" y="3144873"/>
            <a:ext cx="225000" cy="82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4" name="Google Shape;1634;p35"/>
          <p:cNvCxnSpPr>
            <a:stCxn id="1603" idx="6"/>
            <a:endCxn id="1604" idx="2"/>
          </p:cNvCxnSpPr>
          <p:nvPr/>
        </p:nvCxnSpPr>
        <p:spPr>
          <a:xfrm flipH="1" rot="10800000">
            <a:off x="1291744" y="2755173"/>
            <a:ext cx="225000" cy="12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5" name="Google Shape;1635;p35"/>
          <p:cNvCxnSpPr>
            <a:stCxn id="1602" idx="6"/>
            <a:endCxn id="1607" idx="1"/>
          </p:cNvCxnSpPr>
          <p:nvPr/>
        </p:nvCxnSpPr>
        <p:spPr>
          <a:xfrm>
            <a:off x="1291744" y="3534637"/>
            <a:ext cx="282600" cy="33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6" name="Google Shape;1636;p35"/>
          <p:cNvSpPr/>
          <p:nvPr/>
        </p:nvSpPr>
        <p:spPr>
          <a:xfrm>
            <a:off x="2413651" y="1910132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37" name="Google Shape;1637;p35"/>
          <p:cNvSpPr/>
          <p:nvPr/>
        </p:nvSpPr>
        <p:spPr>
          <a:xfrm>
            <a:off x="2413651" y="222430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38" name="Google Shape;1638;p35"/>
          <p:cNvSpPr/>
          <p:nvPr/>
        </p:nvSpPr>
        <p:spPr>
          <a:xfrm>
            <a:off x="2422081" y="2538478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39" name="Google Shape;1639;p35"/>
          <p:cNvSpPr/>
          <p:nvPr/>
        </p:nvSpPr>
        <p:spPr>
          <a:xfrm>
            <a:off x="2422081" y="289171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40" name="Google Shape;1640;p35"/>
          <p:cNvSpPr/>
          <p:nvPr/>
        </p:nvSpPr>
        <p:spPr>
          <a:xfrm>
            <a:off x="2818443" y="1907750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41" name="Google Shape;1641;p35"/>
          <p:cNvSpPr/>
          <p:nvPr/>
        </p:nvSpPr>
        <p:spPr>
          <a:xfrm>
            <a:off x="2818443" y="2221923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42" name="Google Shape;1642;p35"/>
          <p:cNvSpPr/>
          <p:nvPr/>
        </p:nvSpPr>
        <p:spPr>
          <a:xfrm>
            <a:off x="2826873" y="253609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43" name="Google Shape;1643;p35"/>
          <p:cNvSpPr/>
          <p:nvPr/>
        </p:nvSpPr>
        <p:spPr>
          <a:xfrm>
            <a:off x="2826873" y="2889333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644" name="Google Shape;1644;p35"/>
          <p:cNvCxnSpPr>
            <a:endCxn id="1640" idx="2"/>
          </p:cNvCxnSpPr>
          <p:nvPr/>
        </p:nvCxnSpPr>
        <p:spPr>
          <a:xfrm>
            <a:off x="2645943" y="2025650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5" name="Google Shape;1645;p35"/>
          <p:cNvCxnSpPr>
            <a:endCxn id="1641" idx="1"/>
          </p:cNvCxnSpPr>
          <p:nvPr/>
        </p:nvCxnSpPr>
        <p:spPr>
          <a:xfrm>
            <a:off x="2645696" y="2025455"/>
            <a:ext cx="206400" cy="23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6" name="Google Shape;1646;p35"/>
          <p:cNvCxnSpPr>
            <a:endCxn id="1642" idx="1"/>
          </p:cNvCxnSpPr>
          <p:nvPr/>
        </p:nvCxnSpPr>
        <p:spPr>
          <a:xfrm>
            <a:off x="2646026" y="2025527"/>
            <a:ext cx="214500" cy="54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7" name="Google Shape;1647;p35"/>
          <p:cNvCxnSpPr>
            <a:endCxn id="1643" idx="1"/>
          </p:cNvCxnSpPr>
          <p:nvPr/>
        </p:nvCxnSpPr>
        <p:spPr>
          <a:xfrm>
            <a:off x="2646026" y="2025665"/>
            <a:ext cx="214500" cy="89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8" name="Google Shape;1648;p35"/>
          <p:cNvCxnSpPr/>
          <p:nvPr/>
        </p:nvCxnSpPr>
        <p:spPr>
          <a:xfrm>
            <a:off x="2654220" y="233973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9" name="Google Shape;1649;p35"/>
          <p:cNvCxnSpPr>
            <a:endCxn id="1640" idx="2"/>
          </p:cNvCxnSpPr>
          <p:nvPr/>
        </p:nvCxnSpPr>
        <p:spPr>
          <a:xfrm flipH="1" rot="10800000">
            <a:off x="2645943" y="2025650"/>
            <a:ext cx="172500" cy="3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0" name="Google Shape;1650;p35"/>
          <p:cNvCxnSpPr>
            <a:endCxn id="1642" idx="1"/>
          </p:cNvCxnSpPr>
          <p:nvPr/>
        </p:nvCxnSpPr>
        <p:spPr>
          <a:xfrm>
            <a:off x="2646026" y="2339627"/>
            <a:ext cx="214500" cy="23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1" name="Google Shape;1651;p35"/>
          <p:cNvCxnSpPr>
            <a:endCxn id="1643" idx="1"/>
          </p:cNvCxnSpPr>
          <p:nvPr/>
        </p:nvCxnSpPr>
        <p:spPr>
          <a:xfrm>
            <a:off x="2646026" y="2339465"/>
            <a:ext cx="214500" cy="58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2" name="Google Shape;1652;p35"/>
          <p:cNvCxnSpPr/>
          <p:nvPr/>
        </p:nvCxnSpPr>
        <p:spPr>
          <a:xfrm>
            <a:off x="2645790" y="2653911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3" name="Google Shape;1653;p35"/>
          <p:cNvCxnSpPr>
            <a:endCxn id="1641" idx="2"/>
          </p:cNvCxnSpPr>
          <p:nvPr/>
        </p:nvCxnSpPr>
        <p:spPr>
          <a:xfrm flipH="1" rot="10800000">
            <a:off x="2654343" y="2339823"/>
            <a:ext cx="164100" cy="3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4" name="Google Shape;1654;p35"/>
          <p:cNvCxnSpPr>
            <a:endCxn id="1640" idx="2"/>
          </p:cNvCxnSpPr>
          <p:nvPr/>
        </p:nvCxnSpPr>
        <p:spPr>
          <a:xfrm flipH="1" rot="10800000">
            <a:off x="2654343" y="2025650"/>
            <a:ext cx="164100" cy="62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5" name="Google Shape;1655;p35"/>
          <p:cNvCxnSpPr/>
          <p:nvPr/>
        </p:nvCxnSpPr>
        <p:spPr>
          <a:xfrm>
            <a:off x="2645790" y="300714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6" name="Google Shape;1656;p35"/>
          <p:cNvCxnSpPr>
            <a:endCxn id="1642" idx="2"/>
          </p:cNvCxnSpPr>
          <p:nvPr/>
        </p:nvCxnSpPr>
        <p:spPr>
          <a:xfrm flipH="1" rot="10800000">
            <a:off x="2654373" y="2653995"/>
            <a:ext cx="172500" cy="35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7" name="Google Shape;1657;p35"/>
          <p:cNvCxnSpPr>
            <a:endCxn id="1641" idx="2"/>
          </p:cNvCxnSpPr>
          <p:nvPr/>
        </p:nvCxnSpPr>
        <p:spPr>
          <a:xfrm flipH="1" rot="10800000">
            <a:off x="2654343" y="2339823"/>
            <a:ext cx="164100" cy="6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8" name="Google Shape;1658;p35"/>
          <p:cNvCxnSpPr>
            <a:endCxn id="1640" idx="2"/>
          </p:cNvCxnSpPr>
          <p:nvPr/>
        </p:nvCxnSpPr>
        <p:spPr>
          <a:xfrm flipH="1" rot="10800000">
            <a:off x="2654343" y="2025650"/>
            <a:ext cx="164100" cy="98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9" name="Google Shape;1659;p35"/>
          <p:cNvCxnSpPr>
            <a:endCxn id="1643" idx="1"/>
          </p:cNvCxnSpPr>
          <p:nvPr/>
        </p:nvCxnSpPr>
        <p:spPr>
          <a:xfrm>
            <a:off x="2654126" y="2653865"/>
            <a:ext cx="206400" cy="27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0" name="Google Shape;1660;p35"/>
          <p:cNvSpPr/>
          <p:nvPr/>
        </p:nvSpPr>
        <p:spPr>
          <a:xfrm>
            <a:off x="3248882" y="2231052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61" name="Google Shape;1661;p35"/>
          <p:cNvSpPr/>
          <p:nvPr/>
        </p:nvSpPr>
        <p:spPr>
          <a:xfrm>
            <a:off x="3257312" y="2545224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662" name="Google Shape;1662;p35"/>
          <p:cNvCxnSpPr/>
          <p:nvPr/>
        </p:nvCxnSpPr>
        <p:spPr>
          <a:xfrm>
            <a:off x="3068995" y="234283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3" name="Google Shape;1663;p35"/>
          <p:cNvCxnSpPr/>
          <p:nvPr/>
        </p:nvCxnSpPr>
        <p:spPr>
          <a:xfrm>
            <a:off x="3080179" y="2644243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4" name="Google Shape;1664;p35"/>
          <p:cNvCxnSpPr>
            <a:endCxn id="1660" idx="2"/>
          </p:cNvCxnSpPr>
          <p:nvPr/>
        </p:nvCxnSpPr>
        <p:spPr>
          <a:xfrm>
            <a:off x="3056282" y="2028852"/>
            <a:ext cx="192600" cy="3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5" name="Google Shape;1665;p35"/>
          <p:cNvCxnSpPr>
            <a:endCxn id="1661" idx="2"/>
          </p:cNvCxnSpPr>
          <p:nvPr/>
        </p:nvCxnSpPr>
        <p:spPr>
          <a:xfrm flipH="1" rot="10800000">
            <a:off x="3068912" y="2663124"/>
            <a:ext cx="188400" cy="33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6" name="Google Shape;1666;p35"/>
          <p:cNvCxnSpPr>
            <a:endCxn id="1661" idx="2"/>
          </p:cNvCxnSpPr>
          <p:nvPr/>
        </p:nvCxnSpPr>
        <p:spPr>
          <a:xfrm>
            <a:off x="3056312" y="2029224"/>
            <a:ext cx="201000" cy="6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7" name="Google Shape;1667;p35"/>
          <p:cNvCxnSpPr>
            <a:endCxn id="1661" idx="2"/>
          </p:cNvCxnSpPr>
          <p:nvPr/>
        </p:nvCxnSpPr>
        <p:spPr>
          <a:xfrm>
            <a:off x="3066212" y="2340024"/>
            <a:ext cx="191100" cy="32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8" name="Google Shape;1668;p35"/>
          <p:cNvCxnSpPr>
            <a:endCxn id="1660" idx="2"/>
          </p:cNvCxnSpPr>
          <p:nvPr/>
        </p:nvCxnSpPr>
        <p:spPr>
          <a:xfrm flipH="1" rot="10800000">
            <a:off x="3076982" y="2348952"/>
            <a:ext cx="171900" cy="29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9" name="Google Shape;1669;p35"/>
          <p:cNvCxnSpPr>
            <a:endCxn id="1660" idx="2"/>
          </p:cNvCxnSpPr>
          <p:nvPr/>
        </p:nvCxnSpPr>
        <p:spPr>
          <a:xfrm flipH="1" rot="10800000">
            <a:off x="3075482" y="2348952"/>
            <a:ext cx="173400" cy="64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0" name="Google Shape;1670;p35"/>
          <p:cNvSpPr txBox="1"/>
          <p:nvPr/>
        </p:nvSpPr>
        <p:spPr>
          <a:xfrm>
            <a:off x="295007" y="3832114"/>
            <a:ext cx="9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1" name="Google Shape;1671;p35"/>
          <p:cNvSpPr/>
          <p:nvPr/>
        </p:nvSpPr>
        <p:spPr>
          <a:xfrm>
            <a:off x="2413651" y="3510332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2" name="Google Shape;1672;p35"/>
          <p:cNvSpPr/>
          <p:nvPr/>
        </p:nvSpPr>
        <p:spPr>
          <a:xfrm>
            <a:off x="2413651" y="382450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3" name="Google Shape;1673;p35"/>
          <p:cNvSpPr/>
          <p:nvPr/>
        </p:nvSpPr>
        <p:spPr>
          <a:xfrm>
            <a:off x="2422081" y="4138678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4" name="Google Shape;1674;p35"/>
          <p:cNvSpPr/>
          <p:nvPr/>
        </p:nvSpPr>
        <p:spPr>
          <a:xfrm>
            <a:off x="2422081" y="449191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5" name="Google Shape;1675;p35"/>
          <p:cNvSpPr/>
          <p:nvPr/>
        </p:nvSpPr>
        <p:spPr>
          <a:xfrm>
            <a:off x="2818443" y="3507950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6" name="Google Shape;1676;p35"/>
          <p:cNvSpPr/>
          <p:nvPr/>
        </p:nvSpPr>
        <p:spPr>
          <a:xfrm>
            <a:off x="2818443" y="3822123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7" name="Google Shape;1677;p35"/>
          <p:cNvSpPr/>
          <p:nvPr/>
        </p:nvSpPr>
        <p:spPr>
          <a:xfrm>
            <a:off x="2826873" y="4136295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78" name="Google Shape;1678;p35"/>
          <p:cNvSpPr/>
          <p:nvPr/>
        </p:nvSpPr>
        <p:spPr>
          <a:xfrm>
            <a:off x="2826873" y="4489533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679" name="Google Shape;1679;p35"/>
          <p:cNvCxnSpPr>
            <a:endCxn id="1675" idx="2"/>
          </p:cNvCxnSpPr>
          <p:nvPr/>
        </p:nvCxnSpPr>
        <p:spPr>
          <a:xfrm>
            <a:off x="2645943" y="3625850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5"/>
          <p:cNvCxnSpPr>
            <a:endCxn id="1676" idx="1"/>
          </p:cNvCxnSpPr>
          <p:nvPr/>
        </p:nvCxnSpPr>
        <p:spPr>
          <a:xfrm>
            <a:off x="2645696" y="3625655"/>
            <a:ext cx="206400" cy="23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1" name="Google Shape;1681;p35"/>
          <p:cNvCxnSpPr>
            <a:endCxn id="1677" idx="1"/>
          </p:cNvCxnSpPr>
          <p:nvPr/>
        </p:nvCxnSpPr>
        <p:spPr>
          <a:xfrm>
            <a:off x="2646026" y="3625727"/>
            <a:ext cx="214500" cy="54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2" name="Google Shape;1682;p35"/>
          <p:cNvCxnSpPr>
            <a:endCxn id="1678" idx="1"/>
          </p:cNvCxnSpPr>
          <p:nvPr/>
        </p:nvCxnSpPr>
        <p:spPr>
          <a:xfrm>
            <a:off x="2646026" y="3625865"/>
            <a:ext cx="214500" cy="89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3" name="Google Shape;1683;p35"/>
          <p:cNvCxnSpPr/>
          <p:nvPr/>
        </p:nvCxnSpPr>
        <p:spPr>
          <a:xfrm>
            <a:off x="2654220" y="393993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4" name="Google Shape;1684;p35"/>
          <p:cNvCxnSpPr>
            <a:endCxn id="1675" idx="2"/>
          </p:cNvCxnSpPr>
          <p:nvPr/>
        </p:nvCxnSpPr>
        <p:spPr>
          <a:xfrm flipH="1" rot="10800000">
            <a:off x="2645943" y="3625850"/>
            <a:ext cx="172500" cy="3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5" name="Google Shape;1685;p35"/>
          <p:cNvCxnSpPr>
            <a:endCxn id="1677" idx="1"/>
          </p:cNvCxnSpPr>
          <p:nvPr/>
        </p:nvCxnSpPr>
        <p:spPr>
          <a:xfrm>
            <a:off x="2646026" y="3939827"/>
            <a:ext cx="214500" cy="23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6" name="Google Shape;1686;p35"/>
          <p:cNvCxnSpPr>
            <a:endCxn id="1678" idx="1"/>
          </p:cNvCxnSpPr>
          <p:nvPr/>
        </p:nvCxnSpPr>
        <p:spPr>
          <a:xfrm>
            <a:off x="2646026" y="3939665"/>
            <a:ext cx="214500" cy="58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7" name="Google Shape;1687;p35"/>
          <p:cNvCxnSpPr/>
          <p:nvPr/>
        </p:nvCxnSpPr>
        <p:spPr>
          <a:xfrm>
            <a:off x="2645790" y="4254111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8" name="Google Shape;1688;p35"/>
          <p:cNvCxnSpPr>
            <a:endCxn id="1676" idx="2"/>
          </p:cNvCxnSpPr>
          <p:nvPr/>
        </p:nvCxnSpPr>
        <p:spPr>
          <a:xfrm flipH="1" rot="10800000">
            <a:off x="2654343" y="3940023"/>
            <a:ext cx="164100" cy="3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9" name="Google Shape;1689;p35"/>
          <p:cNvCxnSpPr>
            <a:endCxn id="1675" idx="2"/>
          </p:cNvCxnSpPr>
          <p:nvPr/>
        </p:nvCxnSpPr>
        <p:spPr>
          <a:xfrm flipH="1" rot="10800000">
            <a:off x="2654343" y="3625850"/>
            <a:ext cx="164100" cy="62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0" name="Google Shape;1690;p35"/>
          <p:cNvCxnSpPr/>
          <p:nvPr/>
        </p:nvCxnSpPr>
        <p:spPr>
          <a:xfrm>
            <a:off x="2645790" y="460734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1" name="Google Shape;1691;p35"/>
          <p:cNvCxnSpPr>
            <a:endCxn id="1677" idx="2"/>
          </p:cNvCxnSpPr>
          <p:nvPr/>
        </p:nvCxnSpPr>
        <p:spPr>
          <a:xfrm flipH="1" rot="10800000">
            <a:off x="2654373" y="4254195"/>
            <a:ext cx="172500" cy="35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2" name="Google Shape;1692;p35"/>
          <p:cNvCxnSpPr>
            <a:endCxn id="1676" idx="2"/>
          </p:cNvCxnSpPr>
          <p:nvPr/>
        </p:nvCxnSpPr>
        <p:spPr>
          <a:xfrm flipH="1" rot="10800000">
            <a:off x="2654343" y="3940023"/>
            <a:ext cx="164100" cy="6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3" name="Google Shape;1693;p35"/>
          <p:cNvCxnSpPr>
            <a:endCxn id="1675" idx="2"/>
          </p:cNvCxnSpPr>
          <p:nvPr/>
        </p:nvCxnSpPr>
        <p:spPr>
          <a:xfrm flipH="1" rot="10800000">
            <a:off x="2654343" y="3625850"/>
            <a:ext cx="164100" cy="98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4" name="Google Shape;1694;p35"/>
          <p:cNvCxnSpPr>
            <a:endCxn id="1678" idx="1"/>
          </p:cNvCxnSpPr>
          <p:nvPr/>
        </p:nvCxnSpPr>
        <p:spPr>
          <a:xfrm>
            <a:off x="2654126" y="4254065"/>
            <a:ext cx="206400" cy="27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5" name="Google Shape;1695;p35"/>
          <p:cNvSpPr/>
          <p:nvPr/>
        </p:nvSpPr>
        <p:spPr>
          <a:xfrm>
            <a:off x="3248882" y="3831252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96" name="Google Shape;1696;p35"/>
          <p:cNvSpPr/>
          <p:nvPr/>
        </p:nvSpPr>
        <p:spPr>
          <a:xfrm>
            <a:off x="3257312" y="4145424"/>
            <a:ext cx="229800" cy="23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697" name="Google Shape;1697;p35"/>
          <p:cNvCxnSpPr/>
          <p:nvPr/>
        </p:nvCxnSpPr>
        <p:spPr>
          <a:xfrm>
            <a:off x="3068995" y="3943038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8" name="Google Shape;1698;p35"/>
          <p:cNvCxnSpPr/>
          <p:nvPr/>
        </p:nvCxnSpPr>
        <p:spPr>
          <a:xfrm>
            <a:off x="3080179" y="4244443"/>
            <a:ext cx="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9" name="Google Shape;1699;p35"/>
          <p:cNvCxnSpPr>
            <a:endCxn id="1695" idx="2"/>
          </p:cNvCxnSpPr>
          <p:nvPr/>
        </p:nvCxnSpPr>
        <p:spPr>
          <a:xfrm>
            <a:off x="3056282" y="3629052"/>
            <a:ext cx="192600" cy="3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0" name="Google Shape;1700;p35"/>
          <p:cNvCxnSpPr>
            <a:endCxn id="1696" idx="2"/>
          </p:cNvCxnSpPr>
          <p:nvPr/>
        </p:nvCxnSpPr>
        <p:spPr>
          <a:xfrm flipH="1" rot="10800000">
            <a:off x="3068912" y="4263324"/>
            <a:ext cx="188400" cy="33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1" name="Google Shape;1701;p35"/>
          <p:cNvCxnSpPr>
            <a:endCxn id="1696" idx="2"/>
          </p:cNvCxnSpPr>
          <p:nvPr/>
        </p:nvCxnSpPr>
        <p:spPr>
          <a:xfrm>
            <a:off x="3056312" y="3629424"/>
            <a:ext cx="201000" cy="6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2" name="Google Shape;1702;p35"/>
          <p:cNvCxnSpPr>
            <a:endCxn id="1696" idx="2"/>
          </p:cNvCxnSpPr>
          <p:nvPr/>
        </p:nvCxnSpPr>
        <p:spPr>
          <a:xfrm>
            <a:off x="3066212" y="3940224"/>
            <a:ext cx="191100" cy="32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3" name="Google Shape;1703;p35"/>
          <p:cNvCxnSpPr>
            <a:endCxn id="1695" idx="2"/>
          </p:cNvCxnSpPr>
          <p:nvPr/>
        </p:nvCxnSpPr>
        <p:spPr>
          <a:xfrm flipH="1" rot="10800000">
            <a:off x="3076982" y="3949152"/>
            <a:ext cx="171900" cy="29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4" name="Google Shape;1704;p35"/>
          <p:cNvCxnSpPr>
            <a:endCxn id="1695" idx="2"/>
          </p:cNvCxnSpPr>
          <p:nvPr/>
        </p:nvCxnSpPr>
        <p:spPr>
          <a:xfrm flipH="1" rot="10800000">
            <a:off x="3075482" y="3949152"/>
            <a:ext cx="173400" cy="64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5" name="Google Shape;1705;p35"/>
          <p:cNvCxnSpPr>
            <a:stCxn id="1604" idx="7"/>
            <a:endCxn id="1636" idx="2"/>
          </p:cNvCxnSpPr>
          <p:nvPr/>
        </p:nvCxnSpPr>
        <p:spPr>
          <a:xfrm flipH="1" rot="10800000">
            <a:off x="1785392" y="2028086"/>
            <a:ext cx="628200" cy="6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6" name="Google Shape;1706;p35"/>
          <p:cNvCxnSpPr>
            <a:stCxn id="1604" idx="7"/>
            <a:endCxn id="1637" idx="2"/>
          </p:cNvCxnSpPr>
          <p:nvPr/>
        </p:nvCxnSpPr>
        <p:spPr>
          <a:xfrm flipH="1" rot="10800000">
            <a:off x="1785392" y="2342186"/>
            <a:ext cx="62820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7" name="Google Shape;1707;p35"/>
          <p:cNvCxnSpPr>
            <a:stCxn id="1604" idx="7"/>
            <a:endCxn id="1638" idx="2"/>
          </p:cNvCxnSpPr>
          <p:nvPr/>
        </p:nvCxnSpPr>
        <p:spPr>
          <a:xfrm>
            <a:off x="1785392" y="2651786"/>
            <a:ext cx="636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8" name="Google Shape;1708;p35"/>
          <p:cNvCxnSpPr>
            <a:stCxn id="1604" idx="7"/>
            <a:endCxn id="1639" idx="1"/>
          </p:cNvCxnSpPr>
          <p:nvPr/>
        </p:nvCxnSpPr>
        <p:spPr>
          <a:xfrm>
            <a:off x="1785392" y="2651786"/>
            <a:ext cx="6702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9" name="Google Shape;1709;p35"/>
          <p:cNvCxnSpPr>
            <a:stCxn id="1604" idx="7"/>
            <a:endCxn id="1671" idx="1"/>
          </p:cNvCxnSpPr>
          <p:nvPr/>
        </p:nvCxnSpPr>
        <p:spPr>
          <a:xfrm>
            <a:off x="1785392" y="2651786"/>
            <a:ext cx="661800" cy="8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0" name="Google Shape;1710;p35"/>
          <p:cNvCxnSpPr>
            <a:stCxn id="1672" idx="1"/>
            <a:endCxn id="1604" idx="7"/>
          </p:cNvCxnSpPr>
          <p:nvPr/>
        </p:nvCxnSpPr>
        <p:spPr>
          <a:xfrm rot="10800000">
            <a:off x="1785504" y="2651837"/>
            <a:ext cx="661800" cy="12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1" name="Google Shape;1711;p35"/>
          <p:cNvCxnSpPr>
            <a:stCxn id="1673" idx="2"/>
            <a:endCxn id="1604" idx="7"/>
          </p:cNvCxnSpPr>
          <p:nvPr/>
        </p:nvCxnSpPr>
        <p:spPr>
          <a:xfrm rot="10800000">
            <a:off x="1785481" y="2651878"/>
            <a:ext cx="636600" cy="16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2" name="Google Shape;1712;p35"/>
          <p:cNvCxnSpPr>
            <a:stCxn id="1674" idx="2"/>
            <a:endCxn id="1604" idx="7"/>
          </p:cNvCxnSpPr>
          <p:nvPr/>
        </p:nvCxnSpPr>
        <p:spPr>
          <a:xfrm rot="10800000">
            <a:off x="1785481" y="2651715"/>
            <a:ext cx="636600" cy="19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3" name="Google Shape;1713;p35"/>
          <p:cNvCxnSpPr>
            <a:endCxn id="1636" idx="2"/>
          </p:cNvCxnSpPr>
          <p:nvPr/>
        </p:nvCxnSpPr>
        <p:spPr>
          <a:xfrm flipH="1" rot="10800000">
            <a:off x="1779151" y="2028032"/>
            <a:ext cx="634500" cy="10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4" name="Google Shape;1714;p35"/>
          <p:cNvCxnSpPr>
            <a:stCxn id="1605" idx="7"/>
            <a:endCxn id="1637" idx="2"/>
          </p:cNvCxnSpPr>
          <p:nvPr/>
        </p:nvCxnSpPr>
        <p:spPr>
          <a:xfrm flipH="1" rot="10800000">
            <a:off x="1785392" y="2342258"/>
            <a:ext cx="628200" cy="6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5" name="Google Shape;1715;p35"/>
          <p:cNvCxnSpPr>
            <a:stCxn id="1605" idx="7"/>
            <a:endCxn id="1638" idx="2"/>
          </p:cNvCxnSpPr>
          <p:nvPr/>
        </p:nvCxnSpPr>
        <p:spPr>
          <a:xfrm flipH="1" rot="10800000">
            <a:off x="1785392" y="2656358"/>
            <a:ext cx="636600" cy="3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6" name="Google Shape;1716;p35"/>
          <p:cNvCxnSpPr>
            <a:stCxn id="1671" idx="1"/>
            <a:endCxn id="1605" idx="7"/>
          </p:cNvCxnSpPr>
          <p:nvPr/>
        </p:nvCxnSpPr>
        <p:spPr>
          <a:xfrm rot="10800000">
            <a:off x="1785504" y="3041464"/>
            <a:ext cx="6618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7" name="Google Shape;1717;p35"/>
          <p:cNvCxnSpPr>
            <a:stCxn id="1672" idx="1"/>
            <a:endCxn id="1605" idx="7"/>
          </p:cNvCxnSpPr>
          <p:nvPr/>
        </p:nvCxnSpPr>
        <p:spPr>
          <a:xfrm rot="10800000">
            <a:off x="1785504" y="3041537"/>
            <a:ext cx="661800" cy="8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8" name="Google Shape;1718;p35"/>
          <p:cNvCxnSpPr>
            <a:stCxn id="1673" idx="2"/>
            <a:endCxn id="1605" idx="7"/>
          </p:cNvCxnSpPr>
          <p:nvPr/>
        </p:nvCxnSpPr>
        <p:spPr>
          <a:xfrm rot="10800000">
            <a:off x="1785481" y="3041578"/>
            <a:ext cx="636600" cy="12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9" name="Google Shape;1719;p35"/>
          <p:cNvCxnSpPr>
            <a:stCxn id="1674" idx="2"/>
            <a:endCxn id="1605" idx="7"/>
          </p:cNvCxnSpPr>
          <p:nvPr/>
        </p:nvCxnSpPr>
        <p:spPr>
          <a:xfrm rot="10800000">
            <a:off x="1785481" y="3041415"/>
            <a:ext cx="636600" cy="15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0" name="Google Shape;1720;p35"/>
          <p:cNvCxnSpPr>
            <a:stCxn id="1605" idx="7"/>
            <a:endCxn id="1639" idx="1"/>
          </p:cNvCxnSpPr>
          <p:nvPr/>
        </p:nvCxnSpPr>
        <p:spPr>
          <a:xfrm flipH="1" rot="10800000">
            <a:off x="1785392" y="2926358"/>
            <a:ext cx="670200" cy="1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1" name="Google Shape;1721;p35"/>
          <p:cNvCxnSpPr>
            <a:stCxn id="1606" idx="7"/>
            <a:endCxn id="1636" idx="2"/>
          </p:cNvCxnSpPr>
          <p:nvPr/>
        </p:nvCxnSpPr>
        <p:spPr>
          <a:xfrm flipH="1" rot="10800000">
            <a:off x="1796935" y="2027929"/>
            <a:ext cx="616800" cy="14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2" name="Google Shape;1722;p35"/>
          <p:cNvCxnSpPr>
            <a:stCxn id="1606" idx="7"/>
            <a:endCxn id="1637" idx="2"/>
          </p:cNvCxnSpPr>
          <p:nvPr/>
        </p:nvCxnSpPr>
        <p:spPr>
          <a:xfrm flipH="1" rot="10800000">
            <a:off x="1796935" y="2342329"/>
            <a:ext cx="616800" cy="10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3" name="Google Shape;1723;p35"/>
          <p:cNvCxnSpPr>
            <a:stCxn id="1606" idx="7"/>
            <a:endCxn id="1638" idx="2"/>
          </p:cNvCxnSpPr>
          <p:nvPr/>
        </p:nvCxnSpPr>
        <p:spPr>
          <a:xfrm flipH="1" rot="10800000">
            <a:off x="1796935" y="2656429"/>
            <a:ext cx="625200" cy="7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4" name="Google Shape;1724;p35"/>
          <p:cNvCxnSpPr>
            <a:stCxn id="1606" idx="7"/>
            <a:endCxn id="1639" idx="2"/>
          </p:cNvCxnSpPr>
          <p:nvPr/>
        </p:nvCxnSpPr>
        <p:spPr>
          <a:xfrm flipH="1" rot="10800000">
            <a:off x="1796935" y="3009529"/>
            <a:ext cx="6252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5" name="Google Shape;1725;p35"/>
          <p:cNvCxnSpPr>
            <a:stCxn id="1606" idx="7"/>
            <a:endCxn id="1671" idx="1"/>
          </p:cNvCxnSpPr>
          <p:nvPr/>
        </p:nvCxnSpPr>
        <p:spPr>
          <a:xfrm>
            <a:off x="1796935" y="3431329"/>
            <a:ext cx="650400" cy="1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6" name="Google Shape;1726;p35"/>
          <p:cNvCxnSpPr>
            <a:stCxn id="1606" idx="7"/>
            <a:endCxn id="1672" idx="1"/>
          </p:cNvCxnSpPr>
          <p:nvPr/>
        </p:nvCxnSpPr>
        <p:spPr>
          <a:xfrm>
            <a:off x="1796935" y="3431329"/>
            <a:ext cx="650400" cy="4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7" name="Google Shape;1727;p35"/>
          <p:cNvCxnSpPr>
            <a:stCxn id="1673" idx="2"/>
            <a:endCxn id="1606" idx="7"/>
          </p:cNvCxnSpPr>
          <p:nvPr/>
        </p:nvCxnSpPr>
        <p:spPr>
          <a:xfrm rot="10800000">
            <a:off x="1796881" y="3431278"/>
            <a:ext cx="625200" cy="8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8" name="Google Shape;1728;p35"/>
          <p:cNvCxnSpPr>
            <a:stCxn id="1674" idx="2"/>
            <a:endCxn id="1606" idx="7"/>
          </p:cNvCxnSpPr>
          <p:nvPr/>
        </p:nvCxnSpPr>
        <p:spPr>
          <a:xfrm rot="10800000">
            <a:off x="1796881" y="3431415"/>
            <a:ext cx="625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9" name="Google Shape;1729;p35"/>
          <p:cNvCxnSpPr>
            <a:endCxn id="1636" idx="2"/>
          </p:cNvCxnSpPr>
          <p:nvPr/>
        </p:nvCxnSpPr>
        <p:spPr>
          <a:xfrm flipH="1" rot="10800000">
            <a:off x="1796851" y="2028032"/>
            <a:ext cx="616800" cy="18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0" name="Google Shape;1730;p35"/>
          <p:cNvCxnSpPr>
            <a:stCxn id="1607" idx="7"/>
            <a:endCxn id="1637" idx="2"/>
          </p:cNvCxnSpPr>
          <p:nvPr/>
        </p:nvCxnSpPr>
        <p:spPr>
          <a:xfrm flipH="1" rot="10800000">
            <a:off x="1796935" y="2342265"/>
            <a:ext cx="616800" cy="15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1" name="Google Shape;1731;p35"/>
          <p:cNvCxnSpPr>
            <a:stCxn id="1607" idx="7"/>
            <a:endCxn id="1638" idx="2"/>
          </p:cNvCxnSpPr>
          <p:nvPr/>
        </p:nvCxnSpPr>
        <p:spPr>
          <a:xfrm flipH="1" rot="10800000">
            <a:off x="1796935" y="2656365"/>
            <a:ext cx="625200" cy="12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2" name="Google Shape;1732;p35"/>
          <p:cNvCxnSpPr>
            <a:stCxn id="1607" idx="7"/>
            <a:endCxn id="1639" idx="2"/>
          </p:cNvCxnSpPr>
          <p:nvPr/>
        </p:nvCxnSpPr>
        <p:spPr>
          <a:xfrm flipH="1" rot="10800000">
            <a:off x="1796935" y="3009765"/>
            <a:ext cx="625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3" name="Google Shape;1733;p35"/>
          <p:cNvCxnSpPr>
            <a:stCxn id="1607" idx="7"/>
            <a:endCxn id="1671" idx="1"/>
          </p:cNvCxnSpPr>
          <p:nvPr/>
        </p:nvCxnSpPr>
        <p:spPr>
          <a:xfrm flipH="1" rot="10800000">
            <a:off x="1796935" y="3544965"/>
            <a:ext cx="650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4" name="Google Shape;1734;p35"/>
          <p:cNvCxnSpPr>
            <a:stCxn id="1607" idx="7"/>
            <a:endCxn id="1672" idx="1"/>
          </p:cNvCxnSpPr>
          <p:nvPr/>
        </p:nvCxnSpPr>
        <p:spPr>
          <a:xfrm flipH="1" rot="10800000">
            <a:off x="1796935" y="3859065"/>
            <a:ext cx="6504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5" name="Google Shape;1735;p35"/>
          <p:cNvCxnSpPr>
            <a:stCxn id="1607" idx="7"/>
            <a:endCxn id="1672" idx="2"/>
          </p:cNvCxnSpPr>
          <p:nvPr/>
        </p:nvCxnSpPr>
        <p:spPr>
          <a:xfrm>
            <a:off x="1796935" y="3869565"/>
            <a:ext cx="616800" cy="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6" name="Google Shape;1736;p35"/>
          <p:cNvCxnSpPr>
            <a:stCxn id="1607" idx="7"/>
            <a:endCxn id="1673" idx="2"/>
          </p:cNvCxnSpPr>
          <p:nvPr/>
        </p:nvCxnSpPr>
        <p:spPr>
          <a:xfrm>
            <a:off x="1796935" y="3869565"/>
            <a:ext cx="62520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7" name="Google Shape;1737;p35"/>
          <p:cNvCxnSpPr>
            <a:stCxn id="1607" idx="7"/>
            <a:endCxn id="1674" idx="2"/>
          </p:cNvCxnSpPr>
          <p:nvPr/>
        </p:nvCxnSpPr>
        <p:spPr>
          <a:xfrm>
            <a:off x="1796935" y="3869565"/>
            <a:ext cx="625200" cy="7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8" name="Google Shape;1738;p35"/>
          <p:cNvSpPr txBox="1"/>
          <p:nvPr/>
        </p:nvSpPr>
        <p:spPr>
          <a:xfrm>
            <a:off x="746800" y="2156163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Shared layers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35"/>
          <p:cNvSpPr txBox="1"/>
          <p:nvPr/>
        </p:nvSpPr>
        <p:spPr>
          <a:xfrm>
            <a:off x="3661725" y="2290038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 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35"/>
          <p:cNvSpPr txBox="1"/>
          <p:nvPr/>
        </p:nvSpPr>
        <p:spPr>
          <a:xfrm>
            <a:off x="3661725" y="3661638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 2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35"/>
          <p:cNvSpPr txBox="1"/>
          <p:nvPr/>
        </p:nvSpPr>
        <p:spPr>
          <a:xfrm>
            <a:off x="2280000" y="1368450"/>
            <a:ext cx="16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Task-specific layers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2" name="Google Shape;1742;p35"/>
          <p:cNvSpPr txBox="1"/>
          <p:nvPr/>
        </p:nvSpPr>
        <p:spPr>
          <a:xfrm>
            <a:off x="4466600" y="1837225"/>
            <a:ext cx="438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common way is to divide the architecture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one (early layers) and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task-specific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one (last layers).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3" name="Google Shape;1743;p35"/>
          <p:cNvSpPr txBox="1"/>
          <p:nvPr/>
        </p:nvSpPr>
        <p:spPr>
          <a:xfrm>
            <a:off x="4537900" y="2693600"/>
            <a:ext cx="438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Example: given a speech recording, task 1 detects phonemes and task 2 classifies speaker identities.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4" name="Google Shape;1744;p35"/>
          <p:cNvSpPr txBox="1"/>
          <p:nvPr/>
        </p:nvSpPr>
        <p:spPr>
          <a:xfrm>
            <a:off x="4537900" y="3531800"/>
            <a:ext cx="4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input must be the same.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5" name="Google Shape;1745;p35"/>
          <p:cNvSpPr txBox="1"/>
          <p:nvPr/>
        </p:nvSpPr>
        <p:spPr>
          <a:xfrm>
            <a:off x="3852100" y="4293800"/>
            <a:ext cx="51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shared representation will be much more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robust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trained with more data on different tasks.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6" name="Google Shape;1746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Bagging</a:t>
            </a:r>
            <a:endParaRPr sz="2600"/>
          </a:p>
        </p:txBody>
      </p:sp>
      <p:sp>
        <p:nvSpPr>
          <p:cNvPr id="1752" name="Google Shape;1752;p36"/>
          <p:cNvSpPr txBox="1"/>
          <p:nvPr/>
        </p:nvSpPr>
        <p:spPr>
          <a:xfrm>
            <a:off x="346075" y="928525"/>
            <a:ext cx="8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technique that improves generalization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combining several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3" name="Google Shape;1753;p36"/>
          <p:cNvCxnSpPr/>
          <p:nvPr/>
        </p:nvCxnSpPr>
        <p:spPr>
          <a:xfrm>
            <a:off x="751825" y="198330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4" name="Google Shape;1754;p36"/>
          <p:cNvSpPr/>
          <p:nvPr/>
        </p:nvSpPr>
        <p:spPr>
          <a:xfrm>
            <a:off x="1056025" y="1714400"/>
            <a:ext cx="871200" cy="5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5" name="Google Shape;1755;p36"/>
          <p:cNvCxnSpPr/>
          <p:nvPr/>
        </p:nvCxnSpPr>
        <p:spPr>
          <a:xfrm>
            <a:off x="1927225" y="198330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6" name="Google Shape;1756;p36"/>
          <p:cNvSpPr txBox="1"/>
          <p:nvPr/>
        </p:nvSpPr>
        <p:spPr>
          <a:xfrm>
            <a:off x="98257" y="2897639"/>
            <a:ext cx="9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7" name="Google Shape;1757;p36"/>
          <p:cNvSpPr txBox="1"/>
          <p:nvPr/>
        </p:nvSpPr>
        <p:spPr>
          <a:xfrm>
            <a:off x="2227107" y="1795689"/>
            <a:ext cx="9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1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8" name="Google Shape;1758;p36"/>
          <p:cNvCxnSpPr/>
          <p:nvPr/>
        </p:nvCxnSpPr>
        <p:spPr>
          <a:xfrm flipH="1">
            <a:off x="727875" y="1983300"/>
            <a:ext cx="18000" cy="18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9" name="Google Shape;1759;p36"/>
          <p:cNvCxnSpPr/>
          <p:nvPr/>
        </p:nvCxnSpPr>
        <p:spPr>
          <a:xfrm rot="10800000">
            <a:off x="304325" y="3236350"/>
            <a:ext cx="4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0" name="Google Shape;1760;p36"/>
          <p:cNvCxnSpPr/>
          <p:nvPr/>
        </p:nvCxnSpPr>
        <p:spPr>
          <a:xfrm>
            <a:off x="733925" y="266620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1" name="Google Shape;1761;p36"/>
          <p:cNvSpPr/>
          <p:nvPr/>
        </p:nvSpPr>
        <p:spPr>
          <a:xfrm>
            <a:off x="1038125" y="2397300"/>
            <a:ext cx="871200" cy="5013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2" name="Google Shape;1762;p36"/>
          <p:cNvCxnSpPr/>
          <p:nvPr/>
        </p:nvCxnSpPr>
        <p:spPr>
          <a:xfrm>
            <a:off x="1909325" y="266620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3" name="Google Shape;1763;p36"/>
          <p:cNvSpPr txBox="1"/>
          <p:nvPr/>
        </p:nvSpPr>
        <p:spPr>
          <a:xfrm>
            <a:off x="2209207" y="2478589"/>
            <a:ext cx="9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2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4" name="Google Shape;1764;p36"/>
          <p:cNvCxnSpPr/>
          <p:nvPr/>
        </p:nvCxnSpPr>
        <p:spPr>
          <a:xfrm>
            <a:off x="733925" y="379725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5" name="Google Shape;1765;p36"/>
          <p:cNvSpPr/>
          <p:nvPr/>
        </p:nvSpPr>
        <p:spPr>
          <a:xfrm>
            <a:off x="1038125" y="3528350"/>
            <a:ext cx="871200" cy="50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N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6" name="Google Shape;1766;p36"/>
          <p:cNvCxnSpPr/>
          <p:nvPr/>
        </p:nvCxnSpPr>
        <p:spPr>
          <a:xfrm>
            <a:off x="1909325" y="379725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7" name="Google Shape;1767;p36"/>
          <p:cNvSpPr txBox="1"/>
          <p:nvPr/>
        </p:nvSpPr>
        <p:spPr>
          <a:xfrm>
            <a:off x="2209207" y="3609639"/>
            <a:ext cx="9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8" name="Google Shape;1768;p36"/>
          <p:cNvSpPr txBox="1"/>
          <p:nvPr/>
        </p:nvSpPr>
        <p:spPr>
          <a:xfrm>
            <a:off x="1145525" y="3013375"/>
            <a:ext cx="6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p36"/>
          <p:cNvSpPr/>
          <p:nvPr/>
        </p:nvSpPr>
        <p:spPr>
          <a:xfrm>
            <a:off x="3061050" y="1690925"/>
            <a:ext cx="369900" cy="2338800"/>
          </a:xfrm>
          <a:prstGeom prst="roundRect">
            <a:avLst>
              <a:gd fmla="val 16667" name="adj"/>
            </a:avLst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0" name="Google Shape;1770;p36"/>
          <p:cNvCxnSpPr/>
          <p:nvPr/>
        </p:nvCxnSpPr>
        <p:spPr>
          <a:xfrm>
            <a:off x="3430950" y="2786100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1" name="Google Shape;1771;p36"/>
          <p:cNvSpPr txBox="1"/>
          <p:nvPr/>
        </p:nvSpPr>
        <p:spPr>
          <a:xfrm>
            <a:off x="3735157" y="2539789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2" name="Google Shape;1772;p36"/>
          <p:cNvSpPr txBox="1"/>
          <p:nvPr/>
        </p:nvSpPr>
        <p:spPr>
          <a:xfrm>
            <a:off x="4572000" y="1525225"/>
            <a:ext cx="409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models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independently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their predictions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time.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36"/>
          <p:cNvSpPr txBox="1"/>
          <p:nvPr/>
        </p:nvSpPr>
        <p:spPr>
          <a:xfrm>
            <a:off x="4572000" y="2287225"/>
            <a:ext cx="409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models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similar performance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provide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uncorrelated errors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the final performance is better than the single predictions.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36"/>
          <p:cNvSpPr txBox="1"/>
          <p:nvPr/>
        </p:nvSpPr>
        <p:spPr>
          <a:xfrm>
            <a:off x="3581400" y="3506425"/>
            <a:ext cx="53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train the models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data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architectures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36"/>
          <p:cNvSpPr txBox="1"/>
          <p:nvPr/>
        </p:nvSpPr>
        <p:spPr>
          <a:xfrm>
            <a:off x="304325" y="4510225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main issue is that training multiple models can be 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expensive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Dropout</a:t>
            </a:r>
            <a:endParaRPr sz="2600"/>
          </a:p>
        </p:txBody>
      </p:sp>
      <p:sp>
        <p:nvSpPr>
          <p:cNvPr id="1782" name="Google Shape;1782;p37"/>
          <p:cNvSpPr txBox="1"/>
          <p:nvPr/>
        </p:nvSpPr>
        <p:spPr>
          <a:xfrm>
            <a:off x="346075" y="776125"/>
            <a:ext cx="832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method that efficiently approximates training a large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ensemble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neural networks.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37"/>
          <p:cNvSpPr txBox="1"/>
          <p:nvPr/>
        </p:nvSpPr>
        <p:spPr>
          <a:xfrm>
            <a:off x="393800" y="1389800"/>
            <a:ext cx="64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training, some neurons are randomly ignored or “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dropped 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4" name="Google Shape;1784;p37"/>
          <p:cNvGrpSpPr/>
          <p:nvPr/>
        </p:nvGrpSpPr>
        <p:grpSpPr>
          <a:xfrm>
            <a:off x="461732" y="1427150"/>
            <a:ext cx="3694972" cy="2361740"/>
            <a:chOff x="233125" y="1960625"/>
            <a:chExt cx="4035575" cy="2546350"/>
          </a:xfrm>
        </p:grpSpPr>
        <p:grpSp>
          <p:nvGrpSpPr>
            <p:cNvPr id="1785" name="Google Shape;1785;p37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1786" name="Google Shape;1786;p37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89" name="Google Shape;1789;p37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0" name="Google Shape;1790;p37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2" name="Google Shape;1792;p37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3" name="Google Shape;1793;p37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4" name="Google Shape;1794;p37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5" name="Google Shape;1795;p37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797" name="Google Shape;1797;p37"/>
              <p:cNvCxnSpPr>
                <a:stCxn id="1786" idx="6"/>
                <a:endCxn id="1789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8" name="Google Shape;1798;p37"/>
              <p:cNvCxnSpPr>
                <a:endCxn id="1789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9" name="Google Shape;1799;p37"/>
              <p:cNvCxnSpPr>
                <a:stCxn id="1788" idx="6"/>
                <a:endCxn id="1789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0" name="Google Shape;1800;p37"/>
              <p:cNvCxnSpPr>
                <a:stCxn id="1786" idx="6"/>
                <a:endCxn id="1790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1" name="Google Shape;1801;p37"/>
              <p:cNvCxnSpPr>
                <a:stCxn id="1786" idx="6"/>
                <a:endCxn id="1791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2" name="Google Shape;1802;p37"/>
              <p:cNvCxnSpPr>
                <a:endCxn id="1790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3" name="Google Shape;1803;p37"/>
              <p:cNvCxnSpPr>
                <a:stCxn id="1787" idx="6"/>
                <a:endCxn id="1791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4" name="Google Shape;1804;p37"/>
              <p:cNvCxnSpPr>
                <a:endCxn id="1792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5" name="Google Shape;1805;p37"/>
              <p:cNvCxnSpPr>
                <a:stCxn id="1788" idx="6"/>
                <a:endCxn id="1790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6" name="Google Shape;1806;p37"/>
              <p:cNvCxnSpPr>
                <a:stCxn id="1788" idx="6"/>
                <a:endCxn id="1791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7" name="Google Shape;1807;p37"/>
              <p:cNvCxnSpPr>
                <a:stCxn id="1788" idx="6"/>
                <a:endCxn id="1792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8" name="Google Shape;1808;p37"/>
              <p:cNvCxnSpPr>
                <a:endCxn id="1792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9" name="Google Shape;1809;p37"/>
              <p:cNvCxnSpPr>
                <a:endCxn id="1793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0" name="Google Shape;1810;p37"/>
              <p:cNvCxnSpPr>
                <a:stCxn id="1789" idx="6"/>
                <a:endCxn id="1794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1" name="Google Shape;1811;p37"/>
              <p:cNvCxnSpPr>
                <a:stCxn id="1789" idx="6"/>
                <a:endCxn id="1795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2" name="Google Shape;1812;p37"/>
              <p:cNvCxnSpPr>
                <a:stCxn id="1789" idx="6"/>
                <a:endCxn id="1796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3" name="Google Shape;1813;p37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37"/>
              <p:cNvCxnSpPr>
                <a:stCxn id="1790" idx="6"/>
                <a:endCxn id="1793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37"/>
              <p:cNvCxnSpPr>
                <a:stCxn id="1790" idx="6"/>
                <a:endCxn id="1795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37"/>
              <p:cNvCxnSpPr>
                <a:stCxn id="1790" idx="6"/>
                <a:endCxn id="1796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37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37"/>
              <p:cNvCxnSpPr>
                <a:stCxn id="1791" idx="6"/>
                <a:endCxn id="1794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9" name="Google Shape;1819;p37"/>
              <p:cNvCxnSpPr>
                <a:stCxn id="1791" idx="6"/>
                <a:endCxn id="1793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37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1" name="Google Shape;1821;p37"/>
              <p:cNvCxnSpPr>
                <a:stCxn id="1792" idx="6"/>
                <a:endCxn id="1795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37"/>
              <p:cNvCxnSpPr>
                <a:stCxn id="1792" idx="6"/>
                <a:endCxn id="1794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3" name="Google Shape;1823;p37"/>
              <p:cNvCxnSpPr>
                <a:stCxn id="1792" idx="6"/>
                <a:endCxn id="1793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4" name="Google Shape;1824;p37"/>
              <p:cNvCxnSpPr>
                <a:stCxn id="1791" idx="6"/>
                <a:endCxn id="1796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25" name="Google Shape;1825;p37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26" name="Google Shape;1826;p37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27" name="Google Shape;1827;p37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28" name="Google Shape;1828;p37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829" name="Google Shape;1829;p37"/>
              <p:cNvCxnSpPr>
                <a:endCxn id="1825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0" name="Google Shape;1830;p37"/>
              <p:cNvCxnSpPr>
                <a:endCxn id="1826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1" name="Google Shape;1831;p37"/>
              <p:cNvCxnSpPr>
                <a:endCxn id="1827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2" name="Google Shape;1832;p37"/>
              <p:cNvCxnSpPr>
                <a:endCxn id="1828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3" name="Google Shape;1833;p37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4" name="Google Shape;1834;p37"/>
              <p:cNvCxnSpPr>
                <a:endCxn id="1825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5" name="Google Shape;1835;p37"/>
              <p:cNvCxnSpPr>
                <a:endCxn id="1827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37"/>
              <p:cNvCxnSpPr>
                <a:endCxn id="1828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7" name="Google Shape;1837;p37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8" name="Google Shape;1838;p37"/>
              <p:cNvCxnSpPr>
                <a:endCxn id="1826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9" name="Google Shape;1839;p37"/>
              <p:cNvCxnSpPr>
                <a:endCxn id="1825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0" name="Google Shape;1840;p37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1" name="Google Shape;1841;p37"/>
              <p:cNvCxnSpPr>
                <a:endCxn id="1827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37"/>
              <p:cNvCxnSpPr>
                <a:endCxn id="1826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3" name="Google Shape;1843;p37"/>
              <p:cNvCxnSpPr>
                <a:endCxn id="1825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37"/>
              <p:cNvCxnSpPr>
                <a:endCxn id="1828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45" name="Google Shape;1845;p37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849" name="Google Shape;1849;p37"/>
              <p:cNvCxnSpPr>
                <a:endCxn id="1845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0" name="Google Shape;1850;p37"/>
              <p:cNvCxnSpPr>
                <a:endCxn id="1846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1" name="Google Shape;1851;p37"/>
              <p:cNvCxnSpPr>
                <a:endCxn id="1847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2" name="Google Shape;1852;p37"/>
              <p:cNvCxnSpPr>
                <a:endCxn id="1848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3" name="Google Shape;1853;p37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4" name="Google Shape;1854;p37"/>
              <p:cNvCxnSpPr>
                <a:endCxn id="1845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5" name="Google Shape;1855;p37"/>
              <p:cNvCxnSpPr>
                <a:endCxn id="1847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6" name="Google Shape;1856;p37"/>
              <p:cNvCxnSpPr>
                <a:endCxn id="1848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7" name="Google Shape;1857;p37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8" name="Google Shape;1858;p37"/>
              <p:cNvCxnSpPr>
                <a:endCxn id="1846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9" name="Google Shape;1859;p37"/>
              <p:cNvCxnSpPr>
                <a:endCxn id="1845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0" name="Google Shape;1860;p37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1" name="Google Shape;1861;p37"/>
              <p:cNvCxnSpPr>
                <a:endCxn id="1847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2" name="Google Shape;1862;p37"/>
              <p:cNvCxnSpPr>
                <a:endCxn id="1846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3" name="Google Shape;1863;p37"/>
              <p:cNvCxnSpPr>
                <a:endCxn id="1845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4" name="Google Shape;1864;p37"/>
              <p:cNvCxnSpPr>
                <a:endCxn id="1848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65" name="Google Shape;1865;p37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867" name="Google Shape;1867;p37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8" name="Google Shape;1868;p37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9" name="Google Shape;1869;p37"/>
              <p:cNvCxnSpPr>
                <a:endCxn id="1865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0" name="Google Shape;1870;p37"/>
              <p:cNvCxnSpPr>
                <a:endCxn id="1866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1" name="Google Shape;1871;p37"/>
              <p:cNvCxnSpPr>
                <a:endCxn id="1866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2" name="Google Shape;1872;p37"/>
              <p:cNvCxnSpPr>
                <a:endCxn id="1866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3" name="Google Shape;1873;p37"/>
              <p:cNvCxnSpPr>
                <a:endCxn id="1865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4" name="Google Shape;1874;p37"/>
              <p:cNvCxnSpPr>
                <a:endCxn id="1865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75" name="Google Shape;1875;p37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6" name="Google Shape;1876;p37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7" name="Google Shape;1877;p37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8" name="Google Shape;1878;p37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9" name="Google Shape;1879;p37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0" name="Google Shape;1880;p37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1" name="Google Shape;1881;p37"/>
            <p:cNvSpPr txBox="1"/>
            <p:nvPr/>
          </p:nvSpPr>
          <p:spPr>
            <a:xfrm>
              <a:off x="2194600" y="1960625"/>
              <a:ext cx="713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2" name="Google Shape;1882;p37"/>
          <p:cNvSpPr txBox="1"/>
          <p:nvPr/>
        </p:nvSpPr>
        <p:spPr>
          <a:xfrm>
            <a:off x="3884475" y="1885475"/>
            <a:ext cx="49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neurons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temporarily removed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network along with their input and output connections.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3" name="Google Shape;1883;p37"/>
          <p:cNvSpPr/>
          <p:nvPr/>
        </p:nvSpPr>
        <p:spPr>
          <a:xfrm>
            <a:off x="1575275" y="184507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37"/>
          <p:cNvSpPr/>
          <p:nvPr/>
        </p:nvSpPr>
        <p:spPr>
          <a:xfrm>
            <a:off x="1023575" y="26369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37"/>
          <p:cNvSpPr/>
          <p:nvPr/>
        </p:nvSpPr>
        <p:spPr>
          <a:xfrm>
            <a:off x="2703525" y="223342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37"/>
          <p:cNvSpPr/>
          <p:nvPr/>
        </p:nvSpPr>
        <p:spPr>
          <a:xfrm>
            <a:off x="2178525" y="26369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37"/>
          <p:cNvSpPr txBox="1"/>
          <p:nvPr/>
        </p:nvSpPr>
        <p:spPr>
          <a:xfrm>
            <a:off x="3920200" y="2590325"/>
            <a:ext cx="493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to implement it is to sample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binary mask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(that contains 0s and 1s) for each layer and multiply it with the output of the neurons.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8" name="Google Shape;1888;p37"/>
          <p:cNvSpPr txBox="1"/>
          <p:nvPr/>
        </p:nvSpPr>
        <p:spPr>
          <a:xfrm>
            <a:off x="3884475" y="3484575"/>
            <a:ext cx="49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we multiply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neuron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deactivated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while when we multiply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7"/>
          <p:cNvSpPr/>
          <p:nvPr/>
        </p:nvSpPr>
        <p:spPr>
          <a:xfrm>
            <a:off x="1733375" y="3743050"/>
            <a:ext cx="208800" cy="31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9885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37"/>
          <p:cNvSpPr txBox="1"/>
          <p:nvPr/>
        </p:nvSpPr>
        <p:spPr>
          <a:xfrm>
            <a:off x="16300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1" name="Google Shape;1891;p37"/>
          <p:cNvSpPr/>
          <p:nvPr/>
        </p:nvSpPr>
        <p:spPr>
          <a:xfrm>
            <a:off x="16826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37"/>
          <p:cNvSpPr/>
          <p:nvPr/>
        </p:nvSpPr>
        <p:spPr>
          <a:xfrm rot="10800000">
            <a:off x="18587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37"/>
          <p:cNvSpPr txBox="1"/>
          <p:nvPr/>
        </p:nvSpPr>
        <p:spPr>
          <a:xfrm>
            <a:off x="1992975" y="4222100"/>
            <a:ext cx="3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odot" id="1894" name="Google Shape;18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875" y="4412447"/>
            <a:ext cx="143650" cy="1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37"/>
          <p:cNvSpPr txBox="1"/>
          <p:nvPr/>
        </p:nvSpPr>
        <p:spPr>
          <a:xfrm>
            <a:off x="22396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37"/>
          <p:cNvSpPr/>
          <p:nvPr/>
        </p:nvSpPr>
        <p:spPr>
          <a:xfrm>
            <a:off x="22922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37"/>
          <p:cNvSpPr/>
          <p:nvPr/>
        </p:nvSpPr>
        <p:spPr>
          <a:xfrm rot="10800000">
            <a:off x="23921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37"/>
          <p:cNvSpPr txBox="1"/>
          <p:nvPr/>
        </p:nvSpPr>
        <p:spPr>
          <a:xfrm>
            <a:off x="2528575" y="428315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9" name="Google Shape;1899;p37"/>
          <p:cNvSpPr txBox="1"/>
          <p:nvPr/>
        </p:nvSpPr>
        <p:spPr>
          <a:xfrm>
            <a:off x="28492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0" name="Google Shape;1900;p37"/>
          <p:cNvSpPr/>
          <p:nvPr/>
        </p:nvSpPr>
        <p:spPr>
          <a:xfrm>
            <a:off x="29018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37"/>
          <p:cNvSpPr/>
          <p:nvPr/>
        </p:nvSpPr>
        <p:spPr>
          <a:xfrm rot="10800000">
            <a:off x="30779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2" name="Google Shape;1902;p37"/>
          <p:cNvCxnSpPr>
            <a:stCxn id="1893" idx="0"/>
          </p:cNvCxnSpPr>
          <p:nvPr/>
        </p:nvCxnSpPr>
        <p:spPr>
          <a:xfrm flipH="1" rot="10800000">
            <a:off x="2166075" y="4013900"/>
            <a:ext cx="1578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3" name="Google Shape;1903;p37"/>
          <p:cNvSpPr txBox="1"/>
          <p:nvPr/>
        </p:nvSpPr>
        <p:spPr>
          <a:xfrm>
            <a:off x="2375675" y="3805625"/>
            <a:ext cx="159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Element-wise multiplication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4" name="Google Shape;1904;p37"/>
          <p:cNvSpPr txBox="1"/>
          <p:nvPr/>
        </p:nvSpPr>
        <p:spPr>
          <a:xfrm>
            <a:off x="3960675" y="4627575"/>
            <a:ext cx="49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every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sample, we sample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mask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5" name="Google Shape;19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6775" y="1153500"/>
            <a:ext cx="1795948" cy="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37"/>
          <p:cNvSpPr txBox="1"/>
          <p:nvPr/>
        </p:nvSpPr>
        <p:spPr>
          <a:xfrm>
            <a:off x="3935425" y="4013900"/>
            <a:ext cx="49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probability of dropping a neuron is called dropout rate ρ.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7" name="Google Shape;1907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Dropout</a:t>
            </a:r>
            <a:endParaRPr sz="2600"/>
          </a:p>
        </p:txBody>
      </p:sp>
      <p:grpSp>
        <p:nvGrpSpPr>
          <p:cNvPr id="1913" name="Google Shape;1913;p38"/>
          <p:cNvGrpSpPr/>
          <p:nvPr/>
        </p:nvGrpSpPr>
        <p:grpSpPr>
          <a:xfrm>
            <a:off x="461732" y="1427150"/>
            <a:ext cx="3694972" cy="2361740"/>
            <a:chOff x="233125" y="1960625"/>
            <a:chExt cx="4035575" cy="2546350"/>
          </a:xfrm>
        </p:grpSpPr>
        <p:grpSp>
          <p:nvGrpSpPr>
            <p:cNvPr id="1914" name="Google Shape;1914;p38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1915" name="Google Shape;1915;p38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16" name="Google Shape;1916;p38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17" name="Google Shape;1917;p38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18" name="Google Shape;1918;p38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19" name="Google Shape;1919;p38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0" name="Google Shape;1920;p38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1" name="Google Shape;1921;p38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2" name="Google Shape;1922;p38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3" name="Google Shape;1923;p38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4" name="Google Shape;1924;p38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25" name="Google Shape;1925;p38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926" name="Google Shape;1926;p38"/>
              <p:cNvCxnSpPr>
                <a:stCxn id="1915" idx="6"/>
                <a:endCxn id="1918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7" name="Google Shape;1927;p38"/>
              <p:cNvCxnSpPr>
                <a:endCxn id="1918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8" name="Google Shape;1928;p38"/>
              <p:cNvCxnSpPr>
                <a:stCxn id="1917" idx="6"/>
                <a:endCxn id="1918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38"/>
              <p:cNvCxnSpPr>
                <a:stCxn id="1915" idx="6"/>
                <a:endCxn id="1919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0" name="Google Shape;1930;p38"/>
              <p:cNvCxnSpPr>
                <a:stCxn id="1915" idx="6"/>
                <a:endCxn id="1920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1" name="Google Shape;1931;p38"/>
              <p:cNvCxnSpPr>
                <a:endCxn id="1919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2" name="Google Shape;1932;p38"/>
              <p:cNvCxnSpPr>
                <a:stCxn id="1916" idx="6"/>
                <a:endCxn id="1920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3" name="Google Shape;1933;p38"/>
              <p:cNvCxnSpPr>
                <a:endCxn id="1921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4" name="Google Shape;1934;p38"/>
              <p:cNvCxnSpPr>
                <a:stCxn id="1917" idx="6"/>
                <a:endCxn id="1919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5" name="Google Shape;1935;p38"/>
              <p:cNvCxnSpPr>
                <a:stCxn id="1917" idx="6"/>
                <a:endCxn id="1920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6" name="Google Shape;1936;p38"/>
              <p:cNvCxnSpPr>
                <a:stCxn id="1917" idx="6"/>
                <a:endCxn id="1921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7" name="Google Shape;1937;p38"/>
              <p:cNvCxnSpPr>
                <a:endCxn id="1921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8" name="Google Shape;1938;p38"/>
              <p:cNvCxnSpPr>
                <a:endCxn id="1922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9" name="Google Shape;1939;p38"/>
              <p:cNvCxnSpPr>
                <a:stCxn id="1918" idx="6"/>
                <a:endCxn id="1923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0" name="Google Shape;1940;p38"/>
              <p:cNvCxnSpPr>
                <a:stCxn id="1918" idx="6"/>
                <a:endCxn id="1924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1" name="Google Shape;1941;p38"/>
              <p:cNvCxnSpPr>
                <a:stCxn id="1918" idx="6"/>
                <a:endCxn id="1925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2" name="Google Shape;1942;p38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3" name="Google Shape;1943;p38"/>
              <p:cNvCxnSpPr>
                <a:stCxn id="1919" idx="6"/>
                <a:endCxn id="1922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4" name="Google Shape;1944;p38"/>
              <p:cNvCxnSpPr>
                <a:stCxn id="1919" idx="6"/>
                <a:endCxn id="1924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5" name="Google Shape;1945;p38"/>
              <p:cNvCxnSpPr>
                <a:stCxn id="1919" idx="6"/>
                <a:endCxn id="1925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6" name="Google Shape;1946;p38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7" name="Google Shape;1947;p38"/>
              <p:cNvCxnSpPr>
                <a:stCxn id="1920" idx="6"/>
                <a:endCxn id="1923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8" name="Google Shape;1948;p38"/>
              <p:cNvCxnSpPr>
                <a:stCxn id="1920" idx="6"/>
                <a:endCxn id="1922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9" name="Google Shape;1949;p38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0" name="Google Shape;1950;p38"/>
              <p:cNvCxnSpPr>
                <a:stCxn id="1921" idx="6"/>
                <a:endCxn id="1924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1" name="Google Shape;1951;p38"/>
              <p:cNvCxnSpPr>
                <a:stCxn id="1921" idx="6"/>
                <a:endCxn id="1923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2" name="Google Shape;1952;p38"/>
              <p:cNvCxnSpPr>
                <a:stCxn id="1921" idx="6"/>
                <a:endCxn id="1922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3" name="Google Shape;1953;p38"/>
              <p:cNvCxnSpPr>
                <a:stCxn id="1920" idx="6"/>
                <a:endCxn id="1925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54" name="Google Shape;1954;p38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55" name="Google Shape;1955;p38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56" name="Google Shape;1956;p38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57" name="Google Shape;1957;p38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958" name="Google Shape;1958;p38"/>
              <p:cNvCxnSpPr>
                <a:endCxn id="1954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9" name="Google Shape;1959;p38"/>
              <p:cNvCxnSpPr>
                <a:endCxn id="1955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0" name="Google Shape;1960;p38"/>
              <p:cNvCxnSpPr>
                <a:endCxn id="1956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1" name="Google Shape;1961;p38"/>
              <p:cNvCxnSpPr>
                <a:endCxn id="1957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2" name="Google Shape;1962;p38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3" name="Google Shape;1963;p38"/>
              <p:cNvCxnSpPr>
                <a:endCxn id="1954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4" name="Google Shape;1964;p38"/>
              <p:cNvCxnSpPr>
                <a:endCxn id="1956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5" name="Google Shape;1965;p38"/>
              <p:cNvCxnSpPr>
                <a:endCxn id="1957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6" name="Google Shape;1966;p38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7" name="Google Shape;1967;p38"/>
              <p:cNvCxnSpPr>
                <a:endCxn id="1955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8" name="Google Shape;1968;p38"/>
              <p:cNvCxnSpPr>
                <a:endCxn id="1954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9" name="Google Shape;1969;p38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0" name="Google Shape;1970;p38"/>
              <p:cNvCxnSpPr>
                <a:endCxn id="1956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1" name="Google Shape;1971;p38"/>
              <p:cNvCxnSpPr>
                <a:endCxn id="1955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2" name="Google Shape;1972;p38"/>
              <p:cNvCxnSpPr>
                <a:endCxn id="1954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3" name="Google Shape;1973;p38"/>
              <p:cNvCxnSpPr>
                <a:endCxn id="1957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74" name="Google Shape;1974;p38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75" name="Google Shape;1975;p38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76" name="Google Shape;1976;p38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77" name="Google Shape;1977;p38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978" name="Google Shape;1978;p38"/>
              <p:cNvCxnSpPr>
                <a:endCxn id="1974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9" name="Google Shape;1979;p38"/>
              <p:cNvCxnSpPr>
                <a:endCxn id="1975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0" name="Google Shape;1980;p38"/>
              <p:cNvCxnSpPr>
                <a:endCxn id="1976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1" name="Google Shape;1981;p38"/>
              <p:cNvCxnSpPr>
                <a:endCxn id="1977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38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38"/>
              <p:cNvCxnSpPr>
                <a:endCxn id="1974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4" name="Google Shape;1984;p38"/>
              <p:cNvCxnSpPr>
                <a:endCxn id="1976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5" name="Google Shape;1985;p38"/>
              <p:cNvCxnSpPr>
                <a:endCxn id="1977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38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38"/>
              <p:cNvCxnSpPr>
                <a:endCxn id="1975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38"/>
              <p:cNvCxnSpPr>
                <a:endCxn id="1974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38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0" name="Google Shape;1990;p38"/>
              <p:cNvCxnSpPr>
                <a:endCxn id="1976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1" name="Google Shape;1991;p38"/>
              <p:cNvCxnSpPr>
                <a:endCxn id="1975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2" name="Google Shape;1992;p38"/>
              <p:cNvCxnSpPr>
                <a:endCxn id="1974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3" name="Google Shape;1993;p38"/>
              <p:cNvCxnSpPr>
                <a:endCxn id="1977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94" name="Google Shape;1994;p38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1996" name="Google Shape;1996;p38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7" name="Google Shape;1997;p38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8" name="Google Shape;1998;p38"/>
              <p:cNvCxnSpPr>
                <a:endCxn id="1994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9" name="Google Shape;1999;p38"/>
              <p:cNvCxnSpPr>
                <a:endCxn id="1995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0" name="Google Shape;2000;p38"/>
              <p:cNvCxnSpPr>
                <a:endCxn id="1995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1" name="Google Shape;2001;p38"/>
              <p:cNvCxnSpPr>
                <a:endCxn id="1995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2" name="Google Shape;2002;p38"/>
              <p:cNvCxnSpPr>
                <a:endCxn id="1994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3" name="Google Shape;2003;p38"/>
              <p:cNvCxnSpPr>
                <a:endCxn id="1994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004" name="Google Shape;2004;p38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5" name="Google Shape;2005;p38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6" name="Google Shape;2006;p38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7" name="Google Shape;2007;p38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8" name="Google Shape;2008;p38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9" name="Google Shape;2009;p38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0" name="Google Shape;2010;p38"/>
            <p:cNvSpPr txBox="1"/>
            <p:nvPr/>
          </p:nvSpPr>
          <p:spPr>
            <a:xfrm>
              <a:off x="2194600" y="1960625"/>
              <a:ext cx="713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11" name="Google Shape;2011;p38"/>
          <p:cNvSpPr/>
          <p:nvPr/>
        </p:nvSpPr>
        <p:spPr>
          <a:xfrm>
            <a:off x="1575275" y="184507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38"/>
          <p:cNvSpPr/>
          <p:nvPr/>
        </p:nvSpPr>
        <p:spPr>
          <a:xfrm>
            <a:off x="1023575" y="26369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38"/>
          <p:cNvSpPr/>
          <p:nvPr/>
        </p:nvSpPr>
        <p:spPr>
          <a:xfrm>
            <a:off x="2703525" y="223342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38"/>
          <p:cNvSpPr/>
          <p:nvPr/>
        </p:nvSpPr>
        <p:spPr>
          <a:xfrm>
            <a:off x="2178525" y="26369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38"/>
          <p:cNvSpPr/>
          <p:nvPr/>
        </p:nvSpPr>
        <p:spPr>
          <a:xfrm>
            <a:off x="1733375" y="3743050"/>
            <a:ext cx="208800" cy="31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9885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38"/>
          <p:cNvSpPr txBox="1"/>
          <p:nvPr/>
        </p:nvSpPr>
        <p:spPr>
          <a:xfrm>
            <a:off x="16300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8"/>
          <p:cNvSpPr/>
          <p:nvPr/>
        </p:nvSpPr>
        <p:spPr>
          <a:xfrm>
            <a:off x="16826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38"/>
          <p:cNvSpPr/>
          <p:nvPr/>
        </p:nvSpPr>
        <p:spPr>
          <a:xfrm rot="10800000">
            <a:off x="18587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38"/>
          <p:cNvSpPr txBox="1"/>
          <p:nvPr/>
        </p:nvSpPr>
        <p:spPr>
          <a:xfrm>
            <a:off x="1992975" y="4222100"/>
            <a:ext cx="3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odot" id="2020" name="Google Shape;20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875" y="4412447"/>
            <a:ext cx="143650" cy="1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38"/>
          <p:cNvSpPr txBox="1"/>
          <p:nvPr/>
        </p:nvSpPr>
        <p:spPr>
          <a:xfrm>
            <a:off x="22396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2" name="Google Shape;2022;p38"/>
          <p:cNvSpPr/>
          <p:nvPr/>
        </p:nvSpPr>
        <p:spPr>
          <a:xfrm>
            <a:off x="22922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38"/>
          <p:cNvSpPr/>
          <p:nvPr/>
        </p:nvSpPr>
        <p:spPr>
          <a:xfrm rot="10800000">
            <a:off x="23921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38"/>
          <p:cNvSpPr txBox="1"/>
          <p:nvPr/>
        </p:nvSpPr>
        <p:spPr>
          <a:xfrm>
            <a:off x="2528575" y="428315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5" name="Google Shape;2025;p38"/>
          <p:cNvSpPr txBox="1"/>
          <p:nvPr/>
        </p:nvSpPr>
        <p:spPr>
          <a:xfrm>
            <a:off x="2849225" y="4130150"/>
            <a:ext cx="4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2026;p38"/>
          <p:cNvSpPr/>
          <p:nvPr/>
        </p:nvSpPr>
        <p:spPr>
          <a:xfrm>
            <a:off x="29018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38"/>
          <p:cNvSpPr/>
          <p:nvPr/>
        </p:nvSpPr>
        <p:spPr>
          <a:xfrm rot="10800000">
            <a:off x="3077975" y="4222100"/>
            <a:ext cx="83400" cy="5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8" name="Google Shape;2028;p38"/>
          <p:cNvCxnSpPr>
            <a:stCxn id="2019" idx="0"/>
          </p:cNvCxnSpPr>
          <p:nvPr/>
        </p:nvCxnSpPr>
        <p:spPr>
          <a:xfrm flipH="1" rot="10800000">
            <a:off x="2166075" y="4013900"/>
            <a:ext cx="1578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29" name="Google Shape;2029;p38"/>
          <p:cNvSpPr txBox="1"/>
          <p:nvPr/>
        </p:nvSpPr>
        <p:spPr>
          <a:xfrm>
            <a:off x="2375675" y="3805625"/>
            <a:ext cx="159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Element-wise multiplication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38"/>
          <p:cNvSpPr txBox="1"/>
          <p:nvPr/>
        </p:nvSpPr>
        <p:spPr>
          <a:xfrm>
            <a:off x="4125450" y="1391725"/>
            <a:ext cx="47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neural networks will be composed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active neurons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every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1" name="Google Shape;2031;p38"/>
          <p:cNvSpPr/>
          <p:nvPr/>
        </p:nvSpPr>
        <p:spPr>
          <a:xfrm>
            <a:off x="5512925" y="2322375"/>
            <a:ext cx="265200" cy="34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38"/>
          <p:cNvSpPr txBox="1"/>
          <p:nvPr/>
        </p:nvSpPr>
        <p:spPr>
          <a:xfrm>
            <a:off x="4125450" y="2766725"/>
            <a:ext cx="47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sample a “different” network for every 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38"/>
          <p:cNvSpPr txBox="1"/>
          <p:nvPr/>
        </p:nvSpPr>
        <p:spPr>
          <a:xfrm>
            <a:off x="4125450" y="3601525"/>
            <a:ext cx="479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 can be viewed as a cheap way to train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ensemble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 an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exponential number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architectures.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4" name="Google Shape;2034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Dropout vs Bagging</a:t>
            </a:r>
            <a:endParaRPr sz="2600"/>
          </a:p>
        </p:txBody>
      </p:sp>
      <p:grpSp>
        <p:nvGrpSpPr>
          <p:cNvPr id="2040" name="Google Shape;2040;p39"/>
          <p:cNvGrpSpPr/>
          <p:nvPr/>
        </p:nvGrpSpPr>
        <p:grpSpPr>
          <a:xfrm>
            <a:off x="4881332" y="1315143"/>
            <a:ext cx="3694972" cy="1864147"/>
            <a:chOff x="233125" y="2497113"/>
            <a:chExt cx="4035575" cy="2009862"/>
          </a:xfrm>
        </p:grpSpPr>
        <p:grpSp>
          <p:nvGrpSpPr>
            <p:cNvPr id="2041" name="Google Shape;2041;p39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2042" name="Google Shape;2042;p39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053" name="Google Shape;2053;p39"/>
              <p:cNvCxnSpPr>
                <a:stCxn id="2042" idx="6"/>
                <a:endCxn id="2045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4" name="Google Shape;2054;p39"/>
              <p:cNvCxnSpPr>
                <a:endCxn id="2045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5" name="Google Shape;2055;p39"/>
              <p:cNvCxnSpPr>
                <a:stCxn id="2044" idx="6"/>
                <a:endCxn id="2045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6" name="Google Shape;2056;p39"/>
              <p:cNvCxnSpPr>
                <a:stCxn id="2042" idx="6"/>
                <a:endCxn id="2046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7" name="Google Shape;2057;p39"/>
              <p:cNvCxnSpPr>
                <a:stCxn id="2042" idx="6"/>
                <a:endCxn id="2047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8" name="Google Shape;2058;p39"/>
              <p:cNvCxnSpPr>
                <a:endCxn id="2046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9" name="Google Shape;2059;p39"/>
              <p:cNvCxnSpPr>
                <a:stCxn id="2043" idx="6"/>
                <a:endCxn id="2047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0" name="Google Shape;2060;p39"/>
              <p:cNvCxnSpPr>
                <a:endCxn id="2048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1" name="Google Shape;2061;p39"/>
              <p:cNvCxnSpPr>
                <a:stCxn id="2044" idx="6"/>
                <a:endCxn id="2046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2" name="Google Shape;2062;p39"/>
              <p:cNvCxnSpPr>
                <a:stCxn id="2044" idx="6"/>
                <a:endCxn id="2047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3" name="Google Shape;2063;p39"/>
              <p:cNvCxnSpPr>
                <a:stCxn id="2044" idx="6"/>
                <a:endCxn id="2048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4" name="Google Shape;2064;p39"/>
              <p:cNvCxnSpPr>
                <a:endCxn id="2048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5" name="Google Shape;2065;p39"/>
              <p:cNvCxnSpPr>
                <a:endCxn id="2049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6" name="Google Shape;2066;p39"/>
              <p:cNvCxnSpPr>
                <a:stCxn id="2045" idx="6"/>
                <a:endCxn id="2050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7" name="Google Shape;2067;p39"/>
              <p:cNvCxnSpPr>
                <a:stCxn id="2045" idx="6"/>
                <a:endCxn id="2051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8" name="Google Shape;2068;p39"/>
              <p:cNvCxnSpPr>
                <a:stCxn id="2045" idx="6"/>
                <a:endCxn id="2052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9" name="Google Shape;2069;p39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0" name="Google Shape;2070;p39"/>
              <p:cNvCxnSpPr>
                <a:stCxn id="2046" idx="6"/>
                <a:endCxn id="2049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1" name="Google Shape;2071;p39"/>
              <p:cNvCxnSpPr>
                <a:stCxn id="2046" idx="6"/>
                <a:endCxn id="2051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2" name="Google Shape;2072;p39"/>
              <p:cNvCxnSpPr>
                <a:stCxn id="2046" idx="6"/>
                <a:endCxn id="2052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3" name="Google Shape;2073;p39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4" name="Google Shape;2074;p39"/>
              <p:cNvCxnSpPr>
                <a:stCxn id="2047" idx="6"/>
                <a:endCxn id="2050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5" name="Google Shape;2075;p39"/>
              <p:cNvCxnSpPr>
                <a:stCxn id="2047" idx="6"/>
                <a:endCxn id="2049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6" name="Google Shape;2076;p39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7" name="Google Shape;2077;p39"/>
              <p:cNvCxnSpPr>
                <a:stCxn id="2048" idx="6"/>
                <a:endCxn id="2051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8" name="Google Shape;2078;p39"/>
              <p:cNvCxnSpPr>
                <a:stCxn id="2048" idx="6"/>
                <a:endCxn id="2050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9" name="Google Shape;2079;p39"/>
              <p:cNvCxnSpPr>
                <a:stCxn id="2048" idx="6"/>
                <a:endCxn id="2049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0" name="Google Shape;2080;p39"/>
              <p:cNvCxnSpPr>
                <a:stCxn id="2047" idx="6"/>
                <a:endCxn id="2052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81" name="Google Shape;2081;p39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82" name="Google Shape;2082;p39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83" name="Google Shape;2083;p39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084" name="Google Shape;2084;p39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085" name="Google Shape;2085;p39"/>
              <p:cNvCxnSpPr>
                <a:endCxn id="2081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6" name="Google Shape;2086;p39"/>
              <p:cNvCxnSpPr>
                <a:endCxn id="2082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7" name="Google Shape;2087;p39"/>
              <p:cNvCxnSpPr>
                <a:endCxn id="2083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8" name="Google Shape;2088;p39"/>
              <p:cNvCxnSpPr>
                <a:endCxn id="2084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9" name="Google Shape;2089;p39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0" name="Google Shape;2090;p39"/>
              <p:cNvCxnSpPr>
                <a:endCxn id="2081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1" name="Google Shape;2091;p39"/>
              <p:cNvCxnSpPr>
                <a:endCxn id="2083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2" name="Google Shape;2092;p39"/>
              <p:cNvCxnSpPr>
                <a:endCxn id="2084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3" name="Google Shape;2093;p39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4" name="Google Shape;2094;p39"/>
              <p:cNvCxnSpPr>
                <a:endCxn id="2082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5" name="Google Shape;2095;p39"/>
              <p:cNvCxnSpPr>
                <a:endCxn id="2081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6" name="Google Shape;2096;p39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7" name="Google Shape;2097;p39"/>
              <p:cNvCxnSpPr>
                <a:endCxn id="2083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8" name="Google Shape;2098;p39"/>
              <p:cNvCxnSpPr>
                <a:endCxn id="2082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9" name="Google Shape;2099;p39"/>
              <p:cNvCxnSpPr>
                <a:endCxn id="2081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0" name="Google Shape;2100;p39"/>
              <p:cNvCxnSpPr>
                <a:endCxn id="2084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01" name="Google Shape;2101;p39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105" name="Google Shape;2105;p39"/>
              <p:cNvCxnSpPr>
                <a:endCxn id="2101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6" name="Google Shape;2106;p39"/>
              <p:cNvCxnSpPr>
                <a:endCxn id="2102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7" name="Google Shape;2107;p39"/>
              <p:cNvCxnSpPr>
                <a:endCxn id="2103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8" name="Google Shape;2108;p39"/>
              <p:cNvCxnSpPr>
                <a:endCxn id="2104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9" name="Google Shape;2109;p39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0" name="Google Shape;2110;p39"/>
              <p:cNvCxnSpPr>
                <a:endCxn id="2101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1" name="Google Shape;2111;p39"/>
              <p:cNvCxnSpPr>
                <a:endCxn id="2103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2" name="Google Shape;2112;p39"/>
              <p:cNvCxnSpPr>
                <a:endCxn id="2104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3" name="Google Shape;2113;p39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4" name="Google Shape;2114;p39"/>
              <p:cNvCxnSpPr>
                <a:endCxn id="2102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5" name="Google Shape;2115;p39"/>
              <p:cNvCxnSpPr>
                <a:endCxn id="2101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6" name="Google Shape;2116;p39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7" name="Google Shape;2117;p39"/>
              <p:cNvCxnSpPr>
                <a:endCxn id="2103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8" name="Google Shape;2118;p39"/>
              <p:cNvCxnSpPr>
                <a:endCxn id="2102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9" name="Google Shape;2119;p39"/>
              <p:cNvCxnSpPr>
                <a:endCxn id="2101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0" name="Google Shape;2120;p39"/>
              <p:cNvCxnSpPr>
                <a:endCxn id="2104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21" name="Google Shape;2121;p39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123" name="Google Shape;2123;p39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4" name="Google Shape;2124;p39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5" name="Google Shape;2125;p39"/>
              <p:cNvCxnSpPr>
                <a:endCxn id="2121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6" name="Google Shape;2126;p39"/>
              <p:cNvCxnSpPr>
                <a:endCxn id="2122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7" name="Google Shape;2127;p39"/>
              <p:cNvCxnSpPr>
                <a:endCxn id="2122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8" name="Google Shape;2128;p39"/>
              <p:cNvCxnSpPr>
                <a:endCxn id="2122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9" name="Google Shape;2129;p39"/>
              <p:cNvCxnSpPr>
                <a:endCxn id="2121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0" name="Google Shape;2130;p39"/>
              <p:cNvCxnSpPr>
                <a:endCxn id="2121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131" name="Google Shape;2131;p39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2" name="Google Shape;2132;p39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3" name="Google Shape;2133;p39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4" name="Google Shape;2134;p39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5" name="Google Shape;2135;p39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6" name="Google Shape;2136;p39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7" name="Google Shape;2137;p39"/>
          <p:cNvSpPr/>
          <p:nvPr/>
        </p:nvSpPr>
        <p:spPr>
          <a:xfrm>
            <a:off x="5994875" y="123547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39"/>
          <p:cNvSpPr/>
          <p:nvPr/>
        </p:nvSpPr>
        <p:spPr>
          <a:xfrm>
            <a:off x="5443175" y="20273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39"/>
          <p:cNvSpPr/>
          <p:nvPr/>
        </p:nvSpPr>
        <p:spPr>
          <a:xfrm>
            <a:off x="7123125" y="162382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39"/>
          <p:cNvSpPr/>
          <p:nvPr/>
        </p:nvSpPr>
        <p:spPr>
          <a:xfrm>
            <a:off x="6598125" y="20273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1" name="Google Shape;2141;p39"/>
          <p:cNvCxnSpPr/>
          <p:nvPr/>
        </p:nvCxnSpPr>
        <p:spPr>
          <a:xfrm>
            <a:off x="613238" y="1494638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2" name="Google Shape;2142;p39"/>
          <p:cNvSpPr/>
          <p:nvPr/>
        </p:nvSpPr>
        <p:spPr>
          <a:xfrm>
            <a:off x="888403" y="1254674"/>
            <a:ext cx="788100" cy="44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3" name="Google Shape;2143;p39"/>
          <p:cNvCxnSpPr/>
          <p:nvPr/>
        </p:nvCxnSpPr>
        <p:spPr>
          <a:xfrm>
            <a:off x="1676449" y="1494638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4" name="Google Shape;2144;p39"/>
          <p:cNvSpPr txBox="1"/>
          <p:nvPr/>
        </p:nvSpPr>
        <p:spPr>
          <a:xfrm>
            <a:off x="22051" y="231058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39"/>
          <p:cNvSpPr txBox="1"/>
          <p:nvPr/>
        </p:nvSpPr>
        <p:spPr>
          <a:xfrm>
            <a:off x="1947709" y="1327216"/>
            <a:ext cx="8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1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6" name="Google Shape;2146;p39"/>
          <p:cNvCxnSpPr/>
          <p:nvPr/>
        </p:nvCxnSpPr>
        <p:spPr>
          <a:xfrm flipH="1">
            <a:off x="600056" y="1494638"/>
            <a:ext cx="7800" cy="13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7" name="Google Shape;2147;p39"/>
          <p:cNvCxnSpPr/>
          <p:nvPr/>
        </p:nvCxnSpPr>
        <p:spPr>
          <a:xfrm rot="10800000">
            <a:off x="208546" y="2612849"/>
            <a:ext cx="3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8" name="Google Shape;2148;p39"/>
          <p:cNvCxnSpPr/>
          <p:nvPr/>
        </p:nvCxnSpPr>
        <p:spPr>
          <a:xfrm>
            <a:off x="597046" y="2104052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9" name="Google Shape;2149;p39"/>
          <p:cNvSpPr/>
          <p:nvPr/>
        </p:nvSpPr>
        <p:spPr>
          <a:xfrm>
            <a:off x="872211" y="1864088"/>
            <a:ext cx="788100" cy="4473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0" name="Google Shape;2150;p39"/>
          <p:cNvCxnSpPr/>
          <p:nvPr/>
        </p:nvCxnSpPr>
        <p:spPr>
          <a:xfrm>
            <a:off x="1660258" y="2104052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1" name="Google Shape;2151;p39"/>
          <p:cNvSpPr txBox="1"/>
          <p:nvPr/>
        </p:nvSpPr>
        <p:spPr>
          <a:xfrm>
            <a:off x="1931517" y="1936630"/>
            <a:ext cx="8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2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2" name="Google Shape;2152;p39"/>
          <p:cNvCxnSpPr/>
          <p:nvPr/>
        </p:nvCxnSpPr>
        <p:spPr>
          <a:xfrm>
            <a:off x="597046" y="288479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3" name="Google Shape;2153;p39"/>
          <p:cNvSpPr/>
          <p:nvPr/>
        </p:nvSpPr>
        <p:spPr>
          <a:xfrm>
            <a:off x="872211" y="2644827"/>
            <a:ext cx="788100" cy="447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N</a:t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4" name="Google Shape;2154;p39"/>
          <p:cNvCxnSpPr/>
          <p:nvPr/>
        </p:nvCxnSpPr>
        <p:spPr>
          <a:xfrm>
            <a:off x="1660258" y="288479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5" name="Google Shape;2155;p39"/>
          <p:cNvSpPr txBox="1"/>
          <p:nvPr/>
        </p:nvSpPr>
        <p:spPr>
          <a:xfrm>
            <a:off x="1931517" y="2717369"/>
            <a:ext cx="8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N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39"/>
          <p:cNvSpPr txBox="1"/>
          <p:nvPr/>
        </p:nvSpPr>
        <p:spPr>
          <a:xfrm>
            <a:off x="969360" y="2261468"/>
            <a:ext cx="5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7" name="Google Shape;2157;p39"/>
          <p:cNvSpPr/>
          <p:nvPr/>
        </p:nvSpPr>
        <p:spPr>
          <a:xfrm>
            <a:off x="2625850" y="1275475"/>
            <a:ext cx="334500" cy="1864200"/>
          </a:xfrm>
          <a:prstGeom prst="roundRect">
            <a:avLst>
              <a:gd fmla="val 16667" name="adj"/>
            </a:avLst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8" name="Google Shape;2158;p39"/>
          <p:cNvCxnSpPr/>
          <p:nvPr/>
        </p:nvCxnSpPr>
        <p:spPr>
          <a:xfrm>
            <a:off x="2960449" y="2211050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9" name="Google Shape;2159;p39"/>
          <p:cNvSpPr txBox="1"/>
          <p:nvPr/>
        </p:nvSpPr>
        <p:spPr>
          <a:xfrm>
            <a:off x="3235620" y="1991244"/>
            <a:ext cx="84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0" name="Google Shape;2160;p39"/>
          <p:cNvSpPr txBox="1"/>
          <p:nvPr/>
        </p:nvSpPr>
        <p:spPr>
          <a:xfrm>
            <a:off x="888400" y="73675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39"/>
          <p:cNvSpPr txBox="1"/>
          <p:nvPr/>
        </p:nvSpPr>
        <p:spPr>
          <a:xfrm>
            <a:off x="5841400" y="73675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2" name="Google Shape;2162;p39"/>
          <p:cNvCxnSpPr/>
          <p:nvPr/>
        </p:nvCxnSpPr>
        <p:spPr>
          <a:xfrm>
            <a:off x="4364050" y="916700"/>
            <a:ext cx="31500" cy="41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3" name="Google Shape;2163;p39"/>
          <p:cNvSpPr txBox="1"/>
          <p:nvPr/>
        </p:nvSpPr>
        <p:spPr>
          <a:xfrm>
            <a:off x="245825" y="3498125"/>
            <a:ext cx="3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 not share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39"/>
          <p:cNvSpPr txBox="1"/>
          <p:nvPr/>
        </p:nvSpPr>
        <p:spPr>
          <a:xfrm>
            <a:off x="4665425" y="3498125"/>
            <a:ext cx="3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39"/>
          <p:cNvSpPr txBox="1"/>
          <p:nvPr/>
        </p:nvSpPr>
        <p:spPr>
          <a:xfrm>
            <a:off x="245825" y="3879125"/>
            <a:ext cx="3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only average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few models.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39"/>
          <p:cNvSpPr txBox="1"/>
          <p:nvPr/>
        </p:nvSpPr>
        <p:spPr>
          <a:xfrm>
            <a:off x="4680675" y="3875400"/>
            <a:ext cx="43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average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exponential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number of models.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39"/>
          <p:cNvSpPr txBox="1"/>
          <p:nvPr/>
        </p:nvSpPr>
        <p:spPr>
          <a:xfrm>
            <a:off x="245825" y="4336325"/>
            <a:ext cx="3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final predictions.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39"/>
          <p:cNvSpPr txBox="1"/>
          <p:nvPr/>
        </p:nvSpPr>
        <p:spPr>
          <a:xfrm>
            <a:off x="4665425" y="4336325"/>
            <a:ext cx="3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internal features.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Backpropagation</a:t>
            </a:r>
            <a:endParaRPr sz="2600"/>
          </a:p>
        </p:txBody>
      </p:sp>
      <p:sp>
        <p:nvSpPr>
          <p:cNvPr id="194" name="Google Shape;194;p4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4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4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4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4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4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4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" name="Google Shape;204;p4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4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4"/>
          <p:cNvCxnSpPr>
            <a:stCxn id="195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" name="Google Shape;209;p4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316500" y="2887550"/>
            <a:ext cx="417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Early layers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are far away from the final loss function.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4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4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4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4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4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4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221" name="Google Shape;2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L}{\partial w_2} = \frac{\partial f^{(2)}}{\partial w_2} \;  \frac{\partial f^{(3)}}{\partial f^{(2)}} \; \frac{\partial f^{(4)}}{\partial f^{(3)}}  \frac{\partial L}{\partial f^{(4)}}" id="222" name="Google Shape;2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0625" y="1786225"/>
            <a:ext cx="3142009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L}{\partial w_3} =  \frac{\partial f^{(3)}}{\partial w_3} \; \frac{\partial f^{(4)}}{\partial f^{(3)}}  \frac{\partial L}{\partial f^{(4)}}" id="223" name="Google Shape;2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0625" y="2614350"/>
            <a:ext cx="2624676" cy="63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L}{\partial w_4} =  \frac{\partial f^{(4)}}{\partial w_4}  \frac{\partial L}{\partial f^{(4)}}" id="224" name="Google Shape;22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5350" y="3471350"/>
            <a:ext cx="2144225" cy="6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"/>
          <p:cNvSpPr txBox="1"/>
          <p:nvPr/>
        </p:nvSpPr>
        <p:spPr>
          <a:xfrm>
            <a:off x="316500" y="3497150"/>
            <a:ext cx="417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information coming from the early layers has to undergo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many stages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before reaching 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284950" y="4482200"/>
            <a:ext cx="851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a result, their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 gradient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requires a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long chain of multiplications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(or dot products in a multi-dimensional space).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7528500" y="3245925"/>
            <a:ext cx="1306260" cy="1012932"/>
          </a:xfrm>
          <a:prstGeom prst="cloud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that critical?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/>
          <p:nvPr/>
        </p:nvSpPr>
        <p:spPr>
          <a:xfrm>
            <a:off x="183150" y="3540200"/>
            <a:ext cx="5279400" cy="117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Dropout</a:t>
            </a:r>
            <a:endParaRPr sz="2600"/>
          </a:p>
        </p:txBody>
      </p:sp>
      <p:grpSp>
        <p:nvGrpSpPr>
          <p:cNvPr id="2176" name="Google Shape;2176;p40"/>
          <p:cNvGrpSpPr/>
          <p:nvPr/>
        </p:nvGrpSpPr>
        <p:grpSpPr>
          <a:xfrm>
            <a:off x="233132" y="1010343"/>
            <a:ext cx="3694972" cy="1864147"/>
            <a:chOff x="233125" y="2497113"/>
            <a:chExt cx="4035575" cy="2009862"/>
          </a:xfrm>
        </p:grpSpPr>
        <p:grpSp>
          <p:nvGrpSpPr>
            <p:cNvPr id="2177" name="Google Shape;2177;p40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2178" name="Google Shape;2178;p40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79" name="Google Shape;2179;p40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0" name="Google Shape;2180;p40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1" name="Google Shape;2181;p40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2" name="Google Shape;2182;p40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3" name="Google Shape;2183;p40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5" name="Google Shape;2185;p40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6" name="Google Shape;2186;p40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7" name="Google Shape;2187;p40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188" name="Google Shape;2188;p40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189" name="Google Shape;2189;p40"/>
              <p:cNvCxnSpPr>
                <a:stCxn id="2178" idx="6"/>
                <a:endCxn id="2181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0" name="Google Shape;2190;p40"/>
              <p:cNvCxnSpPr>
                <a:endCxn id="2181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1" name="Google Shape;2191;p40"/>
              <p:cNvCxnSpPr>
                <a:stCxn id="2180" idx="6"/>
                <a:endCxn id="2181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2" name="Google Shape;2192;p40"/>
              <p:cNvCxnSpPr>
                <a:stCxn id="2178" idx="6"/>
                <a:endCxn id="2182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3" name="Google Shape;2193;p40"/>
              <p:cNvCxnSpPr>
                <a:stCxn id="2178" idx="6"/>
                <a:endCxn id="2183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4" name="Google Shape;2194;p40"/>
              <p:cNvCxnSpPr>
                <a:endCxn id="2182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5" name="Google Shape;2195;p40"/>
              <p:cNvCxnSpPr>
                <a:stCxn id="2179" idx="6"/>
                <a:endCxn id="2183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6" name="Google Shape;2196;p40"/>
              <p:cNvCxnSpPr>
                <a:endCxn id="2184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7" name="Google Shape;2197;p40"/>
              <p:cNvCxnSpPr>
                <a:stCxn id="2180" idx="6"/>
                <a:endCxn id="2182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8" name="Google Shape;2198;p40"/>
              <p:cNvCxnSpPr>
                <a:stCxn id="2180" idx="6"/>
                <a:endCxn id="2183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9" name="Google Shape;2199;p40"/>
              <p:cNvCxnSpPr>
                <a:stCxn id="2180" idx="6"/>
                <a:endCxn id="2184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0" name="Google Shape;2200;p40"/>
              <p:cNvCxnSpPr>
                <a:endCxn id="2184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1" name="Google Shape;2201;p40"/>
              <p:cNvCxnSpPr>
                <a:endCxn id="2185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2" name="Google Shape;2202;p40"/>
              <p:cNvCxnSpPr>
                <a:stCxn id="2181" idx="6"/>
                <a:endCxn id="2186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3" name="Google Shape;2203;p40"/>
              <p:cNvCxnSpPr>
                <a:stCxn id="2181" idx="6"/>
                <a:endCxn id="2187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4" name="Google Shape;2204;p40"/>
              <p:cNvCxnSpPr>
                <a:stCxn id="2181" idx="6"/>
                <a:endCxn id="2188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5" name="Google Shape;2205;p40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6" name="Google Shape;2206;p40"/>
              <p:cNvCxnSpPr>
                <a:stCxn id="2182" idx="6"/>
                <a:endCxn id="2185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7" name="Google Shape;2207;p40"/>
              <p:cNvCxnSpPr>
                <a:stCxn id="2182" idx="6"/>
                <a:endCxn id="2187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8" name="Google Shape;2208;p40"/>
              <p:cNvCxnSpPr>
                <a:stCxn id="2182" idx="6"/>
                <a:endCxn id="2188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9" name="Google Shape;2209;p40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0" name="Google Shape;2210;p40"/>
              <p:cNvCxnSpPr>
                <a:stCxn id="2183" idx="6"/>
                <a:endCxn id="2186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1" name="Google Shape;2211;p40"/>
              <p:cNvCxnSpPr>
                <a:stCxn id="2183" idx="6"/>
                <a:endCxn id="2185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2" name="Google Shape;2212;p40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3" name="Google Shape;2213;p40"/>
              <p:cNvCxnSpPr>
                <a:stCxn id="2184" idx="6"/>
                <a:endCxn id="2187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4" name="Google Shape;2214;p40"/>
              <p:cNvCxnSpPr>
                <a:stCxn id="2184" idx="6"/>
                <a:endCxn id="2186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5" name="Google Shape;2215;p40"/>
              <p:cNvCxnSpPr>
                <a:stCxn id="2184" idx="6"/>
                <a:endCxn id="2185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6" name="Google Shape;2216;p40"/>
              <p:cNvCxnSpPr>
                <a:stCxn id="2183" idx="6"/>
                <a:endCxn id="2188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17" name="Google Shape;2217;p40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20" name="Google Shape;2220;p40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221" name="Google Shape;2221;p40"/>
              <p:cNvCxnSpPr>
                <a:endCxn id="2217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2" name="Google Shape;2222;p40"/>
              <p:cNvCxnSpPr>
                <a:endCxn id="2218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3" name="Google Shape;2223;p40"/>
              <p:cNvCxnSpPr>
                <a:endCxn id="2219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4" name="Google Shape;2224;p40"/>
              <p:cNvCxnSpPr>
                <a:endCxn id="2220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5" name="Google Shape;2225;p40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6" name="Google Shape;2226;p40"/>
              <p:cNvCxnSpPr>
                <a:endCxn id="2217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7" name="Google Shape;2227;p40"/>
              <p:cNvCxnSpPr>
                <a:endCxn id="2219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8" name="Google Shape;2228;p40"/>
              <p:cNvCxnSpPr>
                <a:endCxn id="2220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9" name="Google Shape;2229;p40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0" name="Google Shape;2230;p40"/>
              <p:cNvCxnSpPr>
                <a:endCxn id="2218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1" name="Google Shape;2231;p40"/>
              <p:cNvCxnSpPr>
                <a:endCxn id="2217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2" name="Google Shape;2232;p40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3" name="Google Shape;2233;p40"/>
              <p:cNvCxnSpPr>
                <a:endCxn id="2219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4" name="Google Shape;2234;p40"/>
              <p:cNvCxnSpPr>
                <a:endCxn id="2218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5" name="Google Shape;2235;p40"/>
              <p:cNvCxnSpPr>
                <a:endCxn id="2217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6" name="Google Shape;2236;p40"/>
              <p:cNvCxnSpPr>
                <a:endCxn id="2220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37" name="Google Shape;2237;p40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39" name="Google Shape;2239;p40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40" name="Google Shape;2240;p40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241" name="Google Shape;2241;p40"/>
              <p:cNvCxnSpPr>
                <a:endCxn id="2237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2" name="Google Shape;2242;p40"/>
              <p:cNvCxnSpPr>
                <a:endCxn id="2238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3" name="Google Shape;2243;p40"/>
              <p:cNvCxnSpPr>
                <a:endCxn id="2239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4" name="Google Shape;2244;p40"/>
              <p:cNvCxnSpPr>
                <a:endCxn id="2240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5" name="Google Shape;2245;p40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6" name="Google Shape;2246;p40"/>
              <p:cNvCxnSpPr>
                <a:endCxn id="2237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7" name="Google Shape;2247;p40"/>
              <p:cNvCxnSpPr>
                <a:endCxn id="2239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8" name="Google Shape;2248;p40"/>
              <p:cNvCxnSpPr>
                <a:endCxn id="2240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9" name="Google Shape;2249;p40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0" name="Google Shape;2250;p40"/>
              <p:cNvCxnSpPr>
                <a:endCxn id="2238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1" name="Google Shape;2251;p40"/>
              <p:cNvCxnSpPr>
                <a:endCxn id="2237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2" name="Google Shape;2252;p40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3" name="Google Shape;2253;p40"/>
              <p:cNvCxnSpPr>
                <a:endCxn id="2239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4" name="Google Shape;2254;p40"/>
              <p:cNvCxnSpPr>
                <a:endCxn id="2238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5" name="Google Shape;2255;p40"/>
              <p:cNvCxnSpPr>
                <a:endCxn id="2237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6" name="Google Shape;2256;p40"/>
              <p:cNvCxnSpPr>
                <a:endCxn id="2240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7" name="Google Shape;2257;p40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58" name="Google Shape;2258;p40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259" name="Google Shape;2259;p40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0" name="Google Shape;2260;p40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1" name="Google Shape;2261;p40"/>
              <p:cNvCxnSpPr>
                <a:endCxn id="2257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2" name="Google Shape;2262;p40"/>
              <p:cNvCxnSpPr>
                <a:endCxn id="2258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3" name="Google Shape;2263;p40"/>
              <p:cNvCxnSpPr>
                <a:endCxn id="2258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4" name="Google Shape;2264;p40"/>
              <p:cNvCxnSpPr>
                <a:endCxn id="2258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5" name="Google Shape;2265;p40"/>
              <p:cNvCxnSpPr>
                <a:endCxn id="2257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6" name="Google Shape;2266;p40"/>
              <p:cNvCxnSpPr>
                <a:endCxn id="2257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267" name="Google Shape;2267;p40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8" name="Google Shape;2268;p40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9" name="Google Shape;2269;p40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0" name="Google Shape;2270;p40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1" name="Google Shape;2271;p40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2" name="Google Shape;2272;p40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40"/>
          <p:cNvSpPr/>
          <p:nvPr/>
        </p:nvSpPr>
        <p:spPr>
          <a:xfrm>
            <a:off x="1346675" y="93067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40"/>
          <p:cNvSpPr/>
          <p:nvPr/>
        </p:nvSpPr>
        <p:spPr>
          <a:xfrm>
            <a:off x="794975" y="17225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40"/>
          <p:cNvSpPr/>
          <p:nvPr/>
        </p:nvSpPr>
        <p:spPr>
          <a:xfrm>
            <a:off x="2474925" y="131902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40"/>
          <p:cNvSpPr/>
          <p:nvPr/>
        </p:nvSpPr>
        <p:spPr>
          <a:xfrm>
            <a:off x="1949925" y="17225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40"/>
          <p:cNvSpPr txBox="1"/>
          <p:nvPr/>
        </p:nvSpPr>
        <p:spPr>
          <a:xfrm>
            <a:off x="3827225" y="983525"/>
            <a:ext cx="50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also see dropout as a way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inject 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process.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8" name="Google Shape;2278;p40"/>
          <p:cNvSpPr txBox="1"/>
          <p:nvPr/>
        </p:nvSpPr>
        <p:spPr>
          <a:xfrm>
            <a:off x="3827225" y="1669325"/>
            <a:ext cx="500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Injecting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little 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the learning process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effective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many cases (think about stochastic gradient descent or data augmentation).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9" name="Google Shape;2279;p40"/>
          <p:cNvSpPr txBox="1"/>
          <p:nvPr/>
        </p:nvSpPr>
        <p:spPr>
          <a:xfrm>
            <a:off x="233125" y="3581450"/>
            <a:ext cx="510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units may change in a way that they fix up the mistakes of the other units. This may lead to complex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co-adaptations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in turn leads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because these co-adaptations do not generalize to unseen data. 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40"/>
          <p:cNvSpPr txBox="1"/>
          <p:nvPr/>
        </p:nvSpPr>
        <p:spPr>
          <a:xfrm>
            <a:off x="17225" y="2964725"/>
            <a:ext cx="85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Another “angle” to see dropout is to see it as a way to prevent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co-adaptation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1" name="Google Shape;2281;p40"/>
          <p:cNvSpPr/>
          <p:nvPr/>
        </p:nvSpPr>
        <p:spPr>
          <a:xfrm>
            <a:off x="5626600" y="3984800"/>
            <a:ext cx="246300" cy="24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40"/>
          <p:cNvSpPr txBox="1"/>
          <p:nvPr/>
        </p:nvSpPr>
        <p:spPr>
          <a:xfrm>
            <a:off x="6176000" y="3590700"/>
            <a:ext cx="265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 prevents the neurons to rely “too much” on the output of other neurons.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Dropout</a:t>
            </a:r>
            <a:endParaRPr sz="2600"/>
          </a:p>
        </p:txBody>
      </p:sp>
      <p:grpSp>
        <p:nvGrpSpPr>
          <p:cNvPr id="2289" name="Google Shape;2289;p41"/>
          <p:cNvGrpSpPr/>
          <p:nvPr/>
        </p:nvGrpSpPr>
        <p:grpSpPr>
          <a:xfrm>
            <a:off x="233132" y="1086543"/>
            <a:ext cx="3694972" cy="1864147"/>
            <a:chOff x="233125" y="2497113"/>
            <a:chExt cx="4035575" cy="2009862"/>
          </a:xfrm>
        </p:grpSpPr>
        <p:grpSp>
          <p:nvGrpSpPr>
            <p:cNvPr id="2290" name="Google Shape;2290;p41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302" name="Google Shape;2302;p41"/>
              <p:cNvCxnSpPr>
                <a:stCxn id="2291" idx="6"/>
                <a:endCxn id="2294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3" name="Google Shape;2303;p41"/>
              <p:cNvCxnSpPr>
                <a:endCxn id="2294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4" name="Google Shape;2304;p41"/>
              <p:cNvCxnSpPr>
                <a:stCxn id="2293" idx="6"/>
                <a:endCxn id="2294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5" name="Google Shape;2305;p41"/>
              <p:cNvCxnSpPr>
                <a:stCxn id="2291" idx="6"/>
                <a:endCxn id="2295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6" name="Google Shape;2306;p41"/>
              <p:cNvCxnSpPr>
                <a:stCxn id="2291" idx="6"/>
                <a:endCxn id="2296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7" name="Google Shape;2307;p41"/>
              <p:cNvCxnSpPr>
                <a:endCxn id="2295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8" name="Google Shape;2308;p41"/>
              <p:cNvCxnSpPr>
                <a:stCxn id="2292" idx="6"/>
                <a:endCxn id="2296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9" name="Google Shape;2309;p41"/>
              <p:cNvCxnSpPr>
                <a:endCxn id="2297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0" name="Google Shape;2310;p41"/>
              <p:cNvCxnSpPr>
                <a:stCxn id="2293" idx="6"/>
                <a:endCxn id="2295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1" name="Google Shape;2311;p41"/>
              <p:cNvCxnSpPr>
                <a:stCxn id="2293" idx="6"/>
                <a:endCxn id="2296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2" name="Google Shape;2312;p41"/>
              <p:cNvCxnSpPr>
                <a:stCxn id="2293" idx="6"/>
                <a:endCxn id="2297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3" name="Google Shape;2313;p41"/>
              <p:cNvCxnSpPr>
                <a:endCxn id="2297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4" name="Google Shape;2314;p41"/>
              <p:cNvCxnSpPr>
                <a:endCxn id="2298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5" name="Google Shape;2315;p41"/>
              <p:cNvCxnSpPr>
                <a:stCxn id="2294" idx="6"/>
                <a:endCxn id="2299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6" name="Google Shape;2316;p41"/>
              <p:cNvCxnSpPr>
                <a:stCxn id="2294" idx="6"/>
                <a:endCxn id="2300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7" name="Google Shape;2317;p41"/>
              <p:cNvCxnSpPr>
                <a:stCxn id="2294" idx="6"/>
                <a:endCxn id="2301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8" name="Google Shape;2318;p41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9" name="Google Shape;2319;p41"/>
              <p:cNvCxnSpPr>
                <a:stCxn id="2295" idx="6"/>
                <a:endCxn id="2298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0" name="Google Shape;2320;p41"/>
              <p:cNvCxnSpPr>
                <a:stCxn id="2295" idx="6"/>
                <a:endCxn id="2300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1" name="Google Shape;2321;p41"/>
              <p:cNvCxnSpPr>
                <a:stCxn id="2295" idx="6"/>
                <a:endCxn id="2301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2" name="Google Shape;2322;p41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3" name="Google Shape;2323;p41"/>
              <p:cNvCxnSpPr>
                <a:stCxn id="2296" idx="6"/>
                <a:endCxn id="2299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4" name="Google Shape;2324;p41"/>
              <p:cNvCxnSpPr>
                <a:stCxn id="2296" idx="6"/>
                <a:endCxn id="2298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5" name="Google Shape;2325;p41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6" name="Google Shape;2326;p41"/>
              <p:cNvCxnSpPr>
                <a:stCxn id="2297" idx="6"/>
                <a:endCxn id="2300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7" name="Google Shape;2327;p41"/>
              <p:cNvCxnSpPr>
                <a:stCxn id="2297" idx="6"/>
                <a:endCxn id="2299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8" name="Google Shape;2328;p41"/>
              <p:cNvCxnSpPr>
                <a:stCxn id="2297" idx="6"/>
                <a:endCxn id="2298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9" name="Google Shape;2329;p41"/>
              <p:cNvCxnSpPr>
                <a:stCxn id="2296" idx="6"/>
                <a:endCxn id="2301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30" name="Google Shape;2330;p41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334" name="Google Shape;2334;p41"/>
              <p:cNvCxnSpPr>
                <a:endCxn id="2330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5" name="Google Shape;2335;p41"/>
              <p:cNvCxnSpPr>
                <a:endCxn id="2331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6" name="Google Shape;2336;p41"/>
              <p:cNvCxnSpPr>
                <a:endCxn id="2332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7" name="Google Shape;2337;p41"/>
              <p:cNvCxnSpPr>
                <a:endCxn id="2333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8" name="Google Shape;2338;p41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9" name="Google Shape;2339;p41"/>
              <p:cNvCxnSpPr>
                <a:endCxn id="2330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0" name="Google Shape;2340;p41"/>
              <p:cNvCxnSpPr>
                <a:endCxn id="2332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1" name="Google Shape;2341;p41"/>
              <p:cNvCxnSpPr>
                <a:endCxn id="2333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2" name="Google Shape;2342;p41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3" name="Google Shape;2343;p41"/>
              <p:cNvCxnSpPr>
                <a:endCxn id="2331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4" name="Google Shape;2344;p41"/>
              <p:cNvCxnSpPr>
                <a:endCxn id="2330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5" name="Google Shape;2345;p41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6" name="Google Shape;2346;p41"/>
              <p:cNvCxnSpPr>
                <a:endCxn id="2332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7" name="Google Shape;2347;p41"/>
              <p:cNvCxnSpPr>
                <a:endCxn id="2331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8" name="Google Shape;2348;p41"/>
              <p:cNvCxnSpPr>
                <a:endCxn id="2330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9" name="Google Shape;2349;p41"/>
              <p:cNvCxnSpPr>
                <a:endCxn id="2333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50" name="Google Shape;2350;p41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354" name="Google Shape;2354;p41"/>
              <p:cNvCxnSpPr>
                <a:endCxn id="2350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5" name="Google Shape;2355;p41"/>
              <p:cNvCxnSpPr>
                <a:endCxn id="2351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6" name="Google Shape;2356;p41"/>
              <p:cNvCxnSpPr>
                <a:endCxn id="2352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7" name="Google Shape;2357;p41"/>
              <p:cNvCxnSpPr>
                <a:endCxn id="2353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8" name="Google Shape;2358;p41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9" name="Google Shape;2359;p41"/>
              <p:cNvCxnSpPr>
                <a:endCxn id="2350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0" name="Google Shape;2360;p41"/>
              <p:cNvCxnSpPr>
                <a:endCxn id="2352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1" name="Google Shape;2361;p41"/>
              <p:cNvCxnSpPr>
                <a:endCxn id="2353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2" name="Google Shape;2362;p41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3" name="Google Shape;2363;p41"/>
              <p:cNvCxnSpPr>
                <a:endCxn id="2351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4" name="Google Shape;2364;p41"/>
              <p:cNvCxnSpPr>
                <a:endCxn id="2350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5" name="Google Shape;2365;p41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6" name="Google Shape;2366;p41"/>
              <p:cNvCxnSpPr>
                <a:endCxn id="2352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7" name="Google Shape;2367;p41"/>
              <p:cNvCxnSpPr>
                <a:endCxn id="2351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8" name="Google Shape;2368;p41"/>
              <p:cNvCxnSpPr>
                <a:endCxn id="2350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9" name="Google Shape;2369;p41"/>
              <p:cNvCxnSpPr>
                <a:endCxn id="2353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70" name="Google Shape;2370;p41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372" name="Google Shape;2372;p41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3" name="Google Shape;2373;p41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4" name="Google Shape;2374;p41"/>
              <p:cNvCxnSpPr>
                <a:endCxn id="2370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5" name="Google Shape;2375;p41"/>
              <p:cNvCxnSpPr>
                <a:endCxn id="2371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6" name="Google Shape;2376;p41"/>
              <p:cNvCxnSpPr>
                <a:endCxn id="2371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7" name="Google Shape;2377;p41"/>
              <p:cNvCxnSpPr>
                <a:endCxn id="2371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8" name="Google Shape;2378;p41"/>
              <p:cNvCxnSpPr>
                <a:endCxn id="2370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9" name="Google Shape;2379;p41"/>
              <p:cNvCxnSpPr>
                <a:endCxn id="2370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380" name="Google Shape;2380;p41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1" name="Google Shape;2381;p41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2" name="Google Shape;2382;p41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3" name="Google Shape;2383;p41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4" name="Google Shape;2384;p41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5" name="Google Shape;2385;p41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6" name="Google Shape;2386;p41"/>
          <p:cNvSpPr/>
          <p:nvPr/>
        </p:nvSpPr>
        <p:spPr>
          <a:xfrm>
            <a:off x="1346675" y="100687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41"/>
          <p:cNvSpPr/>
          <p:nvPr/>
        </p:nvSpPr>
        <p:spPr>
          <a:xfrm>
            <a:off x="794975" y="17987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41"/>
          <p:cNvSpPr/>
          <p:nvPr/>
        </p:nvSpPr>
        <p:spPr>
          <a:xfrm>
            <a:off x="2474925" y="1395225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41"/>
          <p:cNvSpPr/>
          <p:nvPr/>
        </p:nvSpPr>
        <p:spPr>
          <a:xfrm>
            <a:off x="1949925" y="1798750"/>
            <a:ext cx="525000" cy="477300"/>
          </a:xfrm>
          <a:prstGeom prst="mathMultiply">
            <a:avLst>
              <a:gd fmla="val 23520" name="adj1"/>
            </a:avLst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41"/>
          <p:cNvSpPr txBox="1"/>
          <p:nvPr/>
        </p:nvSpPr>
        <p:spPr>
          <a:xfrm>
            <a:off x="3928100" y="872775"/>
            <a:ext cx="5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do we do at test/inference time? 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1" name="Google Shape;2391;p41"/>
          <p:cNvSpPr txBox="1"/>
          <p:nvPr/>
        </p:nvSpPr>
        <p:spPr>
          <a:xfrm>
            <a:off x="3954825" y="1297600"/>
            <a:ext cx="45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used at test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41"/>
          <p:cNvSpPr txBox="1"/>
          <p:nvPr/>
        </p:nvSpPr>
        <p:spPr>
          <a:xfrm>
            <a:off x="1418850" y="647075"/>
            <a:ext cx="8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3" name="Google Shape;2393;p41"/>
          <p:cNvGrpSpPr/>
          <p:nvPr/>
        </p:nvGrpSpPr>
        <p:grpSpPr>
          <a:xfrm>
            <a:off x="233132" y="3372543"/>
            <a:ext cx="3694972" cy="1864147"/>
            <a:chOff x="233125" y="2497113"/>
            <a:chExt cx="4035575" cy="2009862"/>
          </a:xfrm>
        </p:grpSpPr>
        <p:grpSp>
          <p:nvGrpSpPr>
            <p:cNvPr id="2394" name="Google Shape;2394;p41"/>
            <p:cNvGrpSpPr/>
            <p:nvPr/>
          </p:nvGrpSpPr>
          <p:grpSpPr>
            <a:xfrm>
              <a:off x="326815" y="2497113"/>
              <a:ext cx="3453916" cy="1644772"/>
              <a:chOff x="2401314" y="1359665"/>
              <a:chExt cx="5062908" cy="2254657"/>
            </a:xfrm>
          </p:grpSpPr>
          <p:sp>
            <p:nvSpPr>
              <p:cNvPr id="2395" name="Google Shape;2395;p41"/>
              <p:cNvSpPr/>
              <p:nvPr/>
            </p:nvSpPr>
            <p:spPr>
              <a:xfrm>
                <a:off x="2401314" y="16701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96" name="Google Shape;2396;p41"/>
              <p:cNvSpPr/>
              <p:nvPr/>
            </p:nvSpPr>
            <p:spPr>
              <a:xfrm>
                <a:off x="2401314" y="224621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97" name="Google Shape;2397;p41"/>
              <p:cNvSpPr/>
              <p:nvPr/>
            </p:nvSpPr>
            <p:spPr>
              <a:xfrm>
                <a:off x="2419794" y="282228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3337418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399" name="Google Shape;2399;p41"/>
              <p:cNvSpPr/>
              <p:nvPr/>
            </p:nvSpPr>
            <p:spPr>
              <a:xfrm>
                <a:off x="3337418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0" name="Google Shape;2400;p41"/>
              <p:cNvSpPr/>
              <p:nvPr/>
            </p:nvSpPr>
            <p:spPr>
              <a:xfrm>
                <a:off x="3355898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3355898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4219995" y="138250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4219995" y="195856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4" name="Google Shape;2404;p41"/>
              <p:cNvSpPr/>
              <p:nvPr/>
            </p:nvSpPr>
            <p:spPr>
              <a:xfrm>
                <a:off x="4238476" y="2534630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05" name="Google Shape;2405;p41"/>
              <p:cNvSpPr/>
              <p:nvPr/>
            </p:nvSpPr>
            <p:spPr>
              <a:xfrm>
                <a:off x="4238476" y="318232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406" name="Google Shape;2406;p41"/>
              <p:cNvCxnSpPr>
                <a:stCxn id="2395" idx="6"/>
                <a:endCxn id="2398" idx="2"/>
              </p:cNvCxnSpPr>
              <p:nvPr/>
            </p:nvCxnSpPr>
            <p:spPr>
              <a:xfrm flipH="1" rot="10800000">
                <a:off x="2905314" y="1598454"/>
                <a:ext cx="432000" cy="28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7" name="Google Shape;2407;p41"/>
              <p:cNvCxnSpPr>
                <a:endCxn id="2398" idx="2"/>
              </p:cNvCxnSpPr>
              <p:nvPr/>
            </p:nvCxnSpPr>
            <p:spPr>
              <a:xfrm flipH="1" rot="10800000">
                <a:off x="2905418" y="1598502"/>
                <a:ext cx="432000" cy="8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8" name="Google Shape;2408;p41"/>
              <p:cNvCxnSpPr>
                <a:stCxn id="2397" idx="6"/>
                <a:endCxn id="2398" idx="2"/>
              </p:cNvCxnSpPr>
              <p:nvPr/>
            </p:nvCxnSpPr>
            <p:spPr>
              <a:xfrm flipH="1" rot="10800000">
                <a:off x="2923794" y="1598581"/>
                <a:ext cx="413700" cy="143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9" name="Google Shape;2409;p41"/>
              <p:cNvCxnSpPr>
                <a:stCxn id="2395" idx="6"/>
                <a:endCxn id="2399" idx="1"/>
              </p:cNvCxnSpPr>
              <p:nvPr/>
            </p:nvCxnSpPr>
            <p:spPr>
              <a:xfrm>
                <a:off x="2905314" y="1886154"/>
                <a:ext cx="5058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0" name="Google Shape;2410;p41"/>
              <p:cNvCxnSpPr>
                <a:stCxn id="2395" idx="6"/>
                <a:endCxn id="2400" idx="1"/>
              </p:cNvCxnSpPr>
              <p:nvPr/>
            </p:nvCxnSpPr>
            <p:spPr>
              <a:xfrm>
                <a:off x="2905314" y="1886154"/>
                <a:ext cx="524400" cy="7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1" name="Google Shape;2411;p41"/>
              <p:cNvCxnSpPr>
                <a:endCxn id="2399" idx="1"/>
              </p:cNvCxnSpPr>
              <p:nvPr/>
            </p:nvCxnSpPr>
            <p:spPr>
              <a:xfrm flipH="1" rot="10800000">
                <a:off x="2905427" y="2021831"/>
                <a:ext cx="5058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2" name="Google Shape;2412;p41"/>
              <p:cNvCxnSpPr>
                <a:stCxn id="2396" idx="6"/>
                <a:endCxn id="2400" idx="1"/>
              </p:cNvCxnSpPr>
              <p:nvPr/>
            </p:nvCxnSpPr>
            <p:spPr>
              <a:xfrm>
                <a:off x="2905314" y="2462218"/>
                <a:ext cx="524400" cy="13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3" name="Google Shape;2413;p41"/>
              <p:cNvCxnSpPr>
                <a:endCxn id="2401" idx="1"/>
              </p:cNvCxnSpPr>
              <p:nvPr/>
            </p:nvCxnSpPr>
            <p:spPr>
              <a:xfrm>
                <a:off x="2923907" y="2491387"/>
                <a:ext cx="505800" cy="75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4" name="Google Shape;2414;p41"/>
              <p:cNvCxnSpPr>
                <a:stCxn id="2397" idx="6"/>
                <a:endCxn id="2399" idx="2"/>
              </p:cNvCxnSpPr>
              <p:nvPr/>
            </p:nvCxnSpPr>
            <p:spPr>
              <a:xfrm flipH="1" rot="10800000">
                <a:off x="2923794" y="2174581"/>
                <a:ext cx="413700" cy="86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5" name="Google Shape;2415;p41"/>
              <p:cNvCxnSpPr>
                <a:stCxn id="2397" idx="6"/>
                <a:endCxn id="2400" idx="1"/>
              </p:cNvCxnSpPr>
              <p:nvPr/>
            </p:nvCxnSpPr>
            <p:spPr>
              <a:xfrm flipH="1" rot="10800000">
                <a:off x="2923794" y="2597881"/>
                <a:ext cx="5058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6" name="Google Shape;2416;p41"/>
              <p:cNvCxnSpPr>
                <a:stCxn id="2397" idx="6"/>
                <a:endCxn id="2401" idx="1"/>
              </p:cNvCxnSpPr>
              <p:nvPr/>
            </p:nvCxnSpPr>
            <p:spPr>
              <a:xfrm>
                <a:off x="2923794" y="3038281"/>
                <a:ext cx="5058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7" name="Google Shape;2417;p41"/>
              <p:cNvCxnSpPr>
                <a:endCxn id="2401" idx="1"/>
              </p:cNvCxnSpPr>
              <p:nvPr/>
            </p:nvCxnSpPr>
            <p:spPr>
              <a:xfrm>
                <a:off x="2914607" y="1879987"/>
                <a:ext cx="515100" cy="1365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8" name="Google Shape;2418;p41"/>
              <p:cNvCxnSpPr>
                <a:endCxn id="2402" idx="2"/>
              </p:cNvCxnSpPr>
              <p:nvPr/>
            </p:nvCxnSpPr>
            <p:spPr>
              <a:xfrm>
                <a:off x="3841395" y="159850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9" name="Google Shape;2419;p41"/>
              <p:cNvCxnSpPr>
                <a:stCxn id="2398" idx="6"/>
                <a:endCxn id="2403" idx="1"/>
              </p:cNvCxnSpPr>
              <p:nvPr/>
            </p:nvCxnSpPr>
            <p:spPr>
              <a:xfrm>
                <a:off x="3841418" y="1598502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0" name="Google Shape;2420;p41"/>
              <p:cNvCxnSpPr>
                <a:stCxn id="2398" idx="6"/>
                <a:endCxn id="2404" idx="1"/>
              </p:cNvCxnSpPr>
              <p:nvPr/>
            </p:nvCxnSpPr>
            <p:spPr>
              <a:xfrm>
                <a:off x="3841418" y="1598502"/>
                <a:ext cx="4710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1" name="Google Shape;2421;p41"/>
              <p:cNvCxnSpPr>
                <a:stCxn id="2398" idx="6"/>
                <a:endCxn id="2405" idx="1"/>
              </p:cNvCxnSpPr>
              <p:nvPr/>
            </p:nvCxnSpPr>
            <p:spPr>
              <a:xfrm>
                <a:off x="3841418" y="1598502"/>
                <a:ext cx="4710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2" name="Google Shape;2422;p41"/>
              <p:cNvCxnSpPr/>
              <p:nvPr/>
            </p:nvCxnSpPr>
            <p:spPr>
              <a:xfrm>
                <a:off x="3859955" y="217459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3" name="Google Shape;2423;p41"/>
              <p:cNvCxnSpPr>
                <a:stCxn id="2399" idx="6"/>
                <a:endCxn id="2402" idx="2"/>
              </p:cNvCxnSpPr>
              <p:nvPr/>
            </p:nvCxnSpPr>
            <p:spPr>
              <a:xfrm flipH="1" rot="10800000">
                <a:off x="3841418" y="1598566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4" name="Google Shape;2424;p41"/>
              <p:cNvCxnSpPr>
                <a:stCxn id="2399" idx="6"/>
                <a:endCxn id="2404" idx="1"/>
              </p:cNvCxnSpPr>
              <p:nvPr/>
            </p:nvCxnSpPr>
            <p:spPr>
              <a:xfrm>
                <a:off x="3841418" y="2174566"/>
                <a:ext cx="4710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5" name="Google Shape;2425;p41"/>
              <p:cNvCxnSpPr>
                <a:stCxn id="2399" idx="6"/>
                <a:endCxn id="2405" idx="1"/>
              </p:cNvCxnSpPr>
              <p:nvPr/>
            </p:nvCxnSpPr>
            <p:spPr>
              <a:xfrm>
                <a:off x="3841418" y="2174566"/>
                <a:ext cx="4710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6" name="Google Shape;2426;p41"/>
              <p:cNvCxnSpPr/>
              <p:nvPr/>
            </p:nvCxnSpPr>
            <p:spPr>
              <a:xfrm>
                <a:off x="3841474" y="275065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7" name="Google Shape;2427;p41"/>
              <p:cNvCxnSpPr>
                <a:stCxn id="2400" idx="6"/>
                <a:endCxn id="2403" idx="2"/>
              </p:cNvCxnSpPr>
              <p:nvPr/>
            </p:nvCxnSpPr>
            <p:spPr>
              <a:xfrm flipH="1" rot="10800000">
                <a:off x="3859898" y="2174630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8" name="Google Shape;2428;p41"/>
              <p:cNvCxnSpPr>
                <a:stCxn id="2400" idx="6"/>
                <a:endCxn id="2402" idx="2"/>
              </p:cNvCxnSpPr>
              <p:nvPr/>
            </p:nvCxnSpPr>
            <p:spPr>
              <a:xfrm flipH="1" rot="10800000">
                <a:off x="3859898" y="1598630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9" name="Google Shape;2429;p41"/>
              <p:cNvCxnSpPr/>
              <p:nvPr/>
            </p:nvCxnSpPr>
            <p:spPr>
              <a:xfrm>
                <a:off x="3841474" y="339834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0" name="Google Shape;2430;p41"/>
              <p:cNvCxnSpPr>
                <a:stCxn id="2401" idx="6"/>
                <a:endCxn id="2404" idx="2"/>
              </p:cNvCxnSpPr>
              <p:nvPr/>
            </p:nvCxnSpPr>
            <p:spPr>
              <a:xfrm flipH="1" rot="10800000">
                <a:off x="3859898" y="275062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1" name="Google Shape;2431;p41"/>
              <p:cNvCxnSpPr>
                <a:stCxn id="2401" idx="6"/>
                <a:endCxn id="2403" idx="2"/>
              </p:cNvCxnSpPr>
              <p:nvPr/>
            </p:nvCxnSpPr>
            <p:spPr>
              <a:xfrm flipH="1" rot="10800000">
                <a:off x="3859898" y="2174622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2" name="Google Shape;2432;p41"/>
              <p:cNvCxnSpPr>
                <a:stCxn id="2401" idx="6"/>
                <a:endCxn id="2402" idx="2"/>
              </p:cNvCxnSpPr>
              <p:nvPr/>
            </p:nvCxnSpPr>
            <p:spPr>
              <a:xfrm flipH="1" rot="10800000">
                <a:off x="3859898" y="1598622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3" name="Google Shape;2433;p41"/>
              <p:cNvCxnSpPr>
                <a:stCxn id="2400" idx="6"/>
                <a:endCxn id="2405" idx="1"/>
              </p:cNvCxnSpPr>
              <p:nvPr/>
            </p:nvCxnSpPr>
            <p:spPr>
              <a:xfrm>
                <a:off x="3859898" y="2750630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34" name="Google Shape;2434;p41"/>
              <p:cNvSpPr/>
              <p:nvPr/>
            </p:nvSpPr>
            <p:spPr>
              <a:xfrm>
                <a:off x="5110597" y="136403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35" name="Google Shape;2435;p41"/>
              <p:cNvSpPr/>
              <p:nvPr/>
            </p:nvSpPr>
            <p:spPr>
              <a:xfrm>
                <a:off x="5110597" y="1940098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36" name="Google Shape;2436;p41"/>
              <p:cNvSpPr/>
              <p:nvPr/>
            </p:nvSpPr>
            <p:spPr>
              <a:xfrm>
                <a:off x="5129078" y="2516162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37" name="Google Shape;2437;p41"/>
              <p:cNvSpPr/>
              <p:nvPr/>
            </p:nvSpPr>
            <p:spPr>
              <a:xfrm>
                <a:off x="5129078" y="3163854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438" name="Google Shape;2438;p41"/>
              <p:cNvCxnSpPr>
                <a:endCxn id="2434" idx="2"/>
              </p:cNvCxnSpPr>
              <p:nvPr/>
            </p:nvCxnSpPr>
            <p:spPr>
              <a:xfrm>
                <a:off x="4731997" y="1580033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9" name="Google Shape;2439;p41"/>
              <p:cNvCxnSpPr>
                <a:endCxn id="2435" idx="1"/>
              </p:cNvCxnSpPr>
              <p:nvPr/>
            </p:nvCxnSpPr>
            <p:spPr>
              <a:xfrm>
                <a:off x="4732006" y="1580063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0" name="Google Shape;2440;p41"/>
              <p:cNvCxnSpPr>
                <a:endCxn id="2436" idx="1"/>
              </p:cNvCxnSpPr>
              <p:nvPr/>
            </p:nvCxnSpPr>
            <p:spPr>
              <a:xfrm>
                <a:off x="4732187" y="1580127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1" name="Google Shape;2441;p41"/>
              <p:cNvCxnSpPr>
                <a:endCxn id="2437" idx="1"/>
              </p:cNvCxnSpPr>
              <p:nvPr/>
            </p:nvCxnSpPr>
            <p:spPr>
              <a:xfrm>
                <a:off x="4732187" y="1580119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2" name="Google Shape;2442;p41"/>
              <p:cNvCxnSpPr/>
              <p:nvPr/>
            </p:nvCxnSpPr>
            <p:spPr>
              <a:xfrm>
                <a:off x="4750557" y="215612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3" name="Google Shape;2443;p41"/>
              <p:cNvCxnSpPr>
                <a:endCxn id="2434" idx="2"/>
              </p:cNvCxnSpPr>
              <p:nvPr/>
            </p:nvCxnSpPr>
            <p:spPr>
              <a:xfrm flipH="1" rot="10800000">
                <a:off x="4731997" y="1580033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4" name="Google Shape;2444;p41"/>
              <p:cNvCxnSpPr>
                <a:endCxn id="2436" idx="1"/>
              </p:cNvCxnSpPr>
              <p:nvPr/>
            </p:nvCxnSpPr>
            <p:spPr>
              <a:xfrm>
                <a:off x="4732187" y="2156127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5" name="Google Shape;2445;p41"/>
              <p:cNvCxnSpPr>
                <a:endCxn id="2437" idx="1"/>
              </p:cNvCxnSpPr>
              <p:nvPr/>
            </p:nvCxnSpPr>
            <p:spPr>
              <a:xfrm>
                <a:off x="4732187" y="2156119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6" name="Google Shape;2446;p41"/>
              <p:cNvCxnSpPr/>
              <p:nvPr/>
            </p:nvCxnSpPr>
            <p:spPr>
              <a:xfrm>
                <a:off x="4732076" y="2732186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7" name="Google Shape;2447;p41"/>
              <p:cNvCxnSpPr>
                <a:endCxn id="2435" idx="2"/>
              </p:cNvCxnSpPr>
              <p:nvPr/>
            </p:nvCxnSpPr>
            <p:spPr>
              <a:xfrm flipH="1" rot="10800000">
                <a:off x="4750597" y="2156098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8" name="Google Shape;2448;p41"/>
              <p:cNvCxnSpPr>
                <a:endCxn id="2434" idx="2"/>
              </p:cNvCxnSpPr>
              <p:nvPr/>
            </p:nvCxnSpPr>
            <p:spPr>
              <a:xfrm flipH="1" rot="10800000">
                <a:off x="4750597" y="1580033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9" name="Google Shape;2449;p41"/>
              <p:cNvCxnSpPr/>
              <p:nvPr/>
            </p:nvCxnSpPr>
            <p:spPr>
              <a:xfrm>
                <a:off x="4732076" y="3379877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0" name="Google Shape;2450;p41"/>
              <p:cNvCxnSpPr>
                <a:endCxn id="2436" idx="2"/>
              </p:cNvCxnSpPr>
              <p:nvPr/>
            </p:nvCxnSpPr>
            <p:spPr>
              <a:xfrm flipH="1" rot="10800000">
                <a:off x="4750478" y="2732162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1" name="Google Shape;2451;p41"/>
              <p:cNvCxnSpPr>
                <a:endCxn id="2435" idx="2"/>
              </p:cNvCxnSpPr>
              <p:nvPr/>
            </p:nvCxnSpPr>
            <p:spPr>
              <a:xfrm flipH="1" rot="10800000">
                <a:off x="4750597" y="2156098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2" name="Google Shape;2452;p41"/>
              <p:cNvCxnSpPr>
                <a:endCxn id="2434" idx="2"/>
              </p:cNvCxnSpPr>
              <p:nvPr/>
            </p:nvCxnSpPr>
            <p:spPr>
              <a:xfrm flipH="1" rot="10800000">
                <a:off x="4750597" y="1580033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3" name="Google Shape;2453;p41"/>
              <p:cNvCxnSpPr>
                <a:endCxn id="2437" idx="1"/>
              </p:cNvCxnSpPr>
              <p:nvPr/>
            </p:nvCxnSpPr>
            <p:spPr>
              <a:xfrm>
                <a:off x="4750487" y="2732119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54" name="Google Shape;2454;p41"/>
              <p:cNvSpPr/>
              <p:nvPr/>
            </p:nvSpPr>
            <p:spPr>
              <a:xfrm>
                <a:off x="5998055" y="1359665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55" name="Google Shape;2455;p41"/>
              <p:cNvSpPr/>
              <p:nvPr/>
            </p:nvSpPr>
            <p:spPr>
              <a:xfrm>
                <a:off x="5998055" y="193572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56" name="Google Shape;2456;p41"/>
              <p:cNvSpPr/>
              <p:nvPr/>
            </p:nvSpPr>
            <p:spPr>
              <a:xfrm>
                <a:off x="6016536" y="2511793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57" name="Google Shape;2457;p41"/>
              <p:cNvSpPr/>
              <p:nvPr/>
            </p:nvSpPr>
            <p:spPr>
              <a:xfrm>
                <a:off x="6016536" y="3159486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458" name="Google Shape;2458;p41"/>
              <p:cNvCxnSpPr>
                <a:endCxn id="2454" idx="2"/>
              </p:cNvCxnSpPr>
              <p:nvPr/>
            </p:nvCxnSpPr>
            <p:spPr>
              <a:xfrm>
                <a:off x="5619455" y="1575665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9" name="Google Shape;2459;p41"/>
              <p:cNvCxnSpPr>
                <a:endCxn id="2455" idx="1"/>
              </p:cNvCxnSpPr>
              <p:nvPr/>
            </p:nvCxnSpPr>
            <p:spPr>
              <a:xfrm>
                <a:off x="5619464" y="1575694"/>
                <a:ext cx="4524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0" name="Google Shape;2460;p41"/>
              <p:cNvCxnSpPr>
                <a:endCxn id="2456" idx="1"/>
              </p:cNvCxnSpPr>
              <p:nvPr/>
            </p:nvCxnSpPr>
            <p:spPr>
              <a:xfrm>
                <a:off x="5619645" y="1575758"/>
                <a:ext cx="470700" cy="99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1" name="Google Shape;2461;p41"/>
              <p:cNvCxnSpPr>
                <a:endCxn id="2457" idx="1"/>
              </p:cNvCxnSpPr>
              <p:nvPr/>
            </p:nvCxnSpPr>
            <p:spPr>
              <a:xfrm>
                <a:off x="5619645" y="1575751"/>
                <a:ext cx="470700" cy="1647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2" name="Google Shape;2462;p41"/>
              <p:cNvCxnSpPr/>
              <p:nvPr/>
            </p:nvCxnSpPr>
            <p:spPr>
              <a:xfrm>
                <a:off x="5638015" y="2151754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3" name="Google Shape;2463;p41"/>
              <p:cNvCxnSpPr>
                <a:endCxn id="2454" idx="2"/>
              </p:cNvCxnSpPr>
              <p:nvPr/>
            </p:nvCxnSpPr>
            <p:spPr>
              <a:xfrm flipH="1" rot="10800000">
                <a:off x="5619455" y="1575665"/>
                <a:ext cx="3786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4" name="Google Shape;2464;p41"/>
              <p:cNvCxnSpPr>
                <a:endCxn id="2456" idx="1"/>
              </p:cNvCxnSpPr>
              <p:nvPr/>
            </p:nvCxnSpPr>
            <p:spPr>
              <a:xfrm>
                <a:off x="5619645" y="2151758"/>
                <a:ext cx="470700" cy="42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5" name="Google Shape;2465;p41"/>
              <p:cNvCxnSpPr>
                <a:endCxn id="2457" idx="1"/>
              </p:cNvCxnSpPr>
              <p:nvPr/>
            </p:nvCxnSpPr>
            <p:spPr>
              <a:xfrm>
                <a:off x="5619645" y="2151751"/>
                <a:ext cx="470700" cy="107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6" name="Google Shape;2466;p41"/>
              <p:cNvCxnSpPr/>
              <p:nvPr/>
            </p:nvCxnSpPr>
            <p:spPr>
              <a:xfrm>
                <a:off x="5619534" y="272781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7" name="Google Shape;2467;p41"/>
              <p:cNvCxnSpPr>
                <a:endCxn id="2455" idx="2"/>
              </p:cNvCxnSpPr>
              <p:nvPr/>
            </p:nvCxnSpPr>
            <p:spPr>
              <a:xfrm flipH="1" rot="10800000">
                <a:off x="5638055" y="2151729"/>
                <a:ext cx="360000" cy="57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8" name="Google Shape;2468;p41"/>
              <p:cNvCxnSpPr>
                <a:endCxn id="2454" idx="2"/>
              </p:cNvCxnSpPr>
              <p:nvPr/>
            </p:nvCxnSpPr>
            <p:spPr>
              <a:xfrm flipH="1" rot="10800000">
                <a:off x="5638055" y="1575665"/>
                <a:ext cx="360000" cy="115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9" name="Google Shape;2469;p41"/>
              <p:cNvCxnSpPr/>
              <p:nvPr/>
            </p:nvCxnSpPr>
            <p:spPr>
              <a:xfrm>
                <a:off x="5619534" y="3375510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0" name="Google Shape;2470;p41"/>
              <p:cNvCxnSpPr>
                <a:endCxn id="2456" idx="2"/>
              </p:cNvCxnSpPr>
              <p:nvPr/>
            </p:nvCxnSpPr>
            <p:spPr>
              <a:xfrm flipH="1" rot="10800000">
                <a:off x="5637936" y="2727793"/>
                <a:ext cx="378600" cy="64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1" name="Google Shape;2471;p41"/>
              <p:cNvCxnSpPr>
                <a:endCxn id="2455" idx="2"/>
              </p:cNvCxnSpPr>
              <p:nvPr/>
            </p:nvCxnSpPr>
            <p:spPr>
              <a:xfrm flipH="1" rot="10800000">
                <a:off x="5638055" y="2151729"/>
                <a:ext cx="360000" cy="12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2" name="Google Shape;2472;p41"/>
              <p:cNvCxnSpPr>
                <a:endCxn id="2454" idx="2"/>
              </p:cNvCxnSpPr>
              <p:nvPr/>
            </p:nvCxnSpPr>
            <p:spPr>
              <a:xfrm flipH="1" rot="10800000">
                <a:off x="5638055" y="1575665"/>
                <a:ext cx="360000" cy="179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3" name="Google Shape;2473;p41"/>
              <p:cNvCxnSpPr>
                <a:endCxn id="2457" idx="1"/>
              </p:cNvCxnSpPr>
              <p:nvPr/>
            </p:nvCxnSpPr>
            <p:spPr>
              <a:xfrm>
                <a:off x="5637945" y="2727751"/>
                <a:ext cx="452400" cy="49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74" name="Google Shape;2474;p41"/>
              <p:cNvSpPr/>
              <p:nvPr/>
            </p:nvSpPr>
            <p:spPr>
              <a:xfrm>
                <a:off x="6941741" y="1952469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sp>
            <p:nvSpPr>
              <p:cNvPr id="2475" name="Google Shape;2475;p41"/>
              <p:cNvSpPr/>
              <p:nvPr/>
            </p:nvSpPr>
            <p:spPr>
              <a:xfrm>
                <a:off x="6960222" y="2528531"/>
                <a:ext cx="504000" cy="4320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onstantia"/>
                  <a:ea typeface="Constantia"/>
                  <a:cs typeface="Constantia"/>
                  <a:sym typeface="Constantia"/>
                </a:endParaRPr>
              </a:p>
            </p:txBody>
          </p:sp>
          <p:cxnSp>
            <p:nvCxnSpPr>
              <p:cNvPr id="2476" name="Google Shape;2476;p41"/>
              <p:cNvCxnSpPr/>
              <p:nvPr/>
            </p:nvCxnSpPr>
            <p:spPr>
              <a:xfrm>
                <a:off x="6547359" y="2157438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7" name="Google Shape;2477;p41"/>
              <p:cNvCxnSpPr/>
              <p:nvPr/>
            </p:nvCxnSpPr>
            <p:spPr>
              <a:xfrm>
                <a:off x="6571880" y="2710092"/>
                <a:ext cx="378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8" name="Google Shape;2478;p41"/>
              <p:cNvCxnSpPr>
                <a:endCxn id="2474" idx="2"/>
              </p:cNvCxnSpPr>
              <p:nvPr/>
            </p:nvCxnSpPr>
            <p:spPr>
              <a:xfrm>
                <a:off x="6519641" y="1581369"/>
                <a:ext cx="422100" cy="58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9" name="Google Shape;2479;p41"/>
              <p:cNvCxnSpPr>
                <a:endCxn id="2475" idx="2"/>
              </p:cNvCxnSpPr>
              <p:nvPr/>
            </p:nvCxnSpPr>
            <p:spPr>
              <a:xfrm flipH="1" rot="10800000">
                <a:off x="6547422" y="2744531"/>
                <a:ext cx="412800" cy="61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0" name="Google Shape;2480;p41"/>
              <p:cNvCxnSpPr>
                <a:endCxn id="2475" idx="2"/>
              </p:cNvCxnSpPr>
              <p:nvPr/>
            </p:nvCxnSpPr>
            <p:spPr>
              <a:xfrm>
                <a:off x="6519522" y="1582331"/>
                <a:ext cx="440700" cy="116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1" name="Google Shape;2481;p41"/>
              <p:cNvCxnSpPr>
                <a:endCxn id="2475" idx="2"/>
              </p:cNvCxnSpPr>
              <p:nvPr/>
            </p:nvCxnSpPr>
            <p:spPr>
              <a:xfrm>
                <a:off x="6541422" y="2151731"/>
                <a:ext cx="418800" cy="59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2" name="Google Shape;2482;p41"/>
              <p:cNvCxnSpPr>
                <a:endCxn id="2474" idx="2"/>
              </p:cNvCxnSpPr>
              <p:nvPr/>
            </p:nvCxnSpPr>
            <p:spPr>
              <a:xfrm flipH="1" rot="10800000">
                <a:off x="6564641" y="2168469"/>
                <a:ext cx="377100" cy="53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3" name="Google Shape;2483;p41"/>
              <p:cNvCxnSpPr>
                <a:endCxn id="2474" idx="2"/>
              </p:cNvCxnSpPr>
              <p:nvPr/>
            </p:nvCxnSpPr>
            <p:spPr>
              <a:xfrm flipH="1" rot="10800000">
                <a:off x="6561641" y="2168469"/>
                <a:ext cx="380100" cy="119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484" name="Google Shape;2484;p41"/>
            <p:cNvSpPr txBox="1"/>
            <p:nvPr/>
          </p:nvSpPr>
          <p:spPr>
            <a:xfrm>
              <a:off x="861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Layer1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5" name="Google Shape;2485;p41"/>
            <p:cNvSpPr txBox="1"/>
            <p:nvPr/>
          </p:nvSpPr>
          <p:spPr>
            <a:xfrm>
              <a:off x="14713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Layer2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6" name="Google Shape;2486;p41"/>
            <p:cNvSpPr txBox="1"/>
            <p:nvPr/>
          </p:nvSpPr>
          <p:spPr>
            <a:xfrm>
              <a:off x="20809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Layer3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7" name="Google Shape;2487;p41"/>
            <p:cNvSpPr txBox="1"/>
            <p:nvPr/>
          </p:nvSpPr>
          <p:spPr>
            <a:xfrm>
              <a:off x="2766775" y="4141875"/>
              <a:ext cx="83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Layer4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8" name="Google Shape;2488;p41"/>
            <p:cNvSpPr txBox="1"/>
            <p:nvPr/>
          </p:nvSpPr>
          <p:spPr>
            <a:xfrm>
              <a:off x="3250200" y="375555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9" name="Google Shape;2489;p41"/>
            <p:cNvSpPr txBox="1"/>
            <p:nvPr/>
          </p:nvSpPr>
          <p:spPr>
            <a:xfrm>
              <a:off x="233125" y="3832500"/>
              <a:ext cx="1018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90" name="Google Shape;2490;p41"/>
          <p:cNvSpPr txBox="1"/>
          <p:nvPr/>
        </p:nvSpPr>
        <p:spPr>
          <a:xfrm>
            <a:off x="1418850" y="3009275"/>
            <a:ext cx="8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b="1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41"/>
          <p:cNvSpPr txBox="1"/>
          <p:nvPr/>
        </p:nvSpPr>
        <p:spPr>
          <a:xfrm>
            <a:off x="3999025" y="3327750"/>
            <a:ext cx="44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 time,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thus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we have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their outputs properly.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41"/>
          <p:cNvSpPr txBox="1"/>
          <p:nvPr/>
        </p:nvSpPr>
        <p:spPr>
          <a:xfrm>
            <a:off x="4064975" y="4013225"/>
            <a:ext cx="467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 neuron is dropped with probability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during training, the outgoing weights of that neuron are multiplied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3" name="Google Shape;2493;p41"/>
          <p:cNvCxnSpPr>
            <a:stCxn id="2490" idx="2"/>
          </p:cNvCxnSpPr>
          <p:nvPr/>
        </p:nvCxnSpPr>
        <p:spPr>
          <a:xfrm flipH="1" rot="10800000">
            <a:off x="1858800" y="3167675"/>
            <a:ext cx="635700" cy="2109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4" name="Google Shape;2494;p41"/>
          <p:cNvSpPr txBox="1"/>
          <p:nvPr/>
        </p:nvSpPr>
        <p:spPr>
          <a:xfrm>
            <a:off x="2538713" y="2950700"/>
            <a:ext cx="12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Multiply by (1-p)</a:t>
            </a:r>
            <a:endParaRPr b="0" i="0" sz="10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813" y="1697800"/>
            <a:ext cx="1452439" cy="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41"/>
          <p:cNvSpPr txBox="1"/>
          <p:nvPr/>
        </p:nvSpPr>
        <p:spPr>
          <a:xfrm>
            <a:off x="3999025" y="2489550"/>
            <a:ext cx="474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 time, we want to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ensembled models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not just 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42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Motivation</a:t>
            </a:r>
            <a:endParaRPr sz="2600"/>
          </a:p>
        </p:txBody>
      </p:sp>
      <p:sp>
        <p:nvSpPr>
          <p:cNvPr id="2509" name="Google Shape;2509;p43"/>
          <p:cNvSpPr txBox="1"/>
          <p:nvPr/>
        </p:nvSpPr>
        <p:spPr>
          <a:xfrm>
            <a:off x="124200" y="907000"/>
            <a:ext cx="87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(CNNs) are simply neural networks that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place of general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43"/>
          <p:cNvSpPr txBox="1"/>
          <p:nvPr/>
        </p:nvSpPr>
        <p:spPr>
          <a:xfrm>
            <a:off x="208400" y="1850700"/>
            <a:ext cx="4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difference with MLPs are the following: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43"/>
          <p:cNvSpPr txBox="1"/>
          <p:nvPr/>
        </p:nvSpPr>
        <p:spPr>
          <a:xfrm>
            <a:off x="680175" y="2420250"/>
            <a:ext cx="38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(differently to MLPs that are “fully-connected” models).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2" name="Google Shape;2512;p43"/>
          <p:cNvSpPr txBox="1"/>
          <p:nvPr/>
        </p:nvSpPr>
        <p:spPr>
          <a:xfrm>
            <a:off x="680175" y="3205200"/>
            <a:ext cx="417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 Sharing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(differently to MLPs that employ different weights for different neurons).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3" name="Google Shape;2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200" y="4205850"/>
            <a:ext cx="1282540" cy="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75" y="1561625"/>
            <a:ext cx="2917281" cy="33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Motivation</a:t>
            </a:r>
            <a:endParaRPr sz="2600"/>
          </a:p>
        </p:txBody>
      </p:sp>
      <p:sp>
        <p:nvSpPr>
          <p:cNvPr id="2521" name="Google Shape;2521;p44"/>
          <p:cNvSpPr txBox="1"/>
          <p:nvPr/>
        </p:nvSpPr>
        <p:spPr>
          <a:xfrm>
            <a:off x="173675" y="840150"/>
            <a:ext cx="82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signals naturally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correlations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(images, audio, etc.).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2" name="Google Shape;25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00" y="1914347"/>
            <a:ext cx="1951799" cy="14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650" y="3564050"/>
            <a:ext cx="2652127" cy="13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4" name="Google Shape;2524;p44"/>
          <p:cNvSpPr txBox="1"/>
          <p:nvPr/>
        </p:nvSpPr>
        <p:spPr>
          <a:xfrm>
            <a:off x="173675" y="1272750"/>
            <a:ext cx="7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capture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patterns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better than fully-connected models.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5" name="Google Shape;252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8700" y="1731950"/>
            <a:ext cx="2917281" cy="33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Motivation</a:t>
            </a:r>
            <a:endParaRPr sz="2600"/>
          </a:p>
        </p:txBody>
      </p:sp>
      <p:sp>
        <p:nvSpPr>
          <p:cNvPr id="2532" name="Google Shape;2532;p45"/>
          <p:cNvSpPr txBox="1"/>
          <p:nvPr/>
        </p:nvSpPr>
        <p:spPr>
          <a:xfrm>
            <a:off x="186625" y="884050"/>
            <a:ext cx="7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patterns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everywhere in the image.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45"/>
          <p:cNvSpPr txBox="1"/>
          <p:nvPr/>
        </p:nvSpPr>
        <p:spPr>
          <a:xfrm>
            <a:off x="186625" y="1329975"/>
            <a:ext cx="87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 we can search for all the local patterns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sliding the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kernel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(i.e., with the same weights)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45"/>
          <p:cNvSpPr txBox="1"/>
          <p:nvPr/>
        </p:nvSpPr>
        <p:spPr>
          <a:xfrm>
            <a:off x="186625" y="2015775"/>
            <a:ext cx="4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way, we have the chance to react to patterns that are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5" name="Google Shape;25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050" y="2740550"/>
            <a:ext cx="1332426" cy="9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975" y="3921200"/>
            <a:ext cx="2083625" cy="10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1500" y="1716750"/>
            <a:ext cx="2917281" cy="33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a convolution?</a:t>
            </a:r>
            <a:endParaRPr sz="2600"/>
          </a:p>
        </p:txBody>
      </p:sp>
      <p:sp>
        <p:nvSpPr>
          <p:cNvPr id="2544" name="Google Shape;2544;p46"/>
          <p:cNvSpPr txBox="1"/>
          <p:nvPr/>
        </p:nvSpPr>
        <p:spPr>
          <a:xfrm>
            <a:off x="98250" y="82477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standard operation, long used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like Photoshop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46"/>
          <p:cNvSpPr txBox="1"/>
          <p:nvPr/>
        </p:nvSpPr>
        <p:spPr>
          <a:xfrm>
            <a:off x="192025" y="1567100"/>
            <a:ext cx="81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start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 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6" name="Google Shape;2546;p46"/>
          <p:cNvSpPr/>
          <p:nvPr/>
        </p:nvSpPr>
        <p:spPr>
          <a:xfrm>
            <a:off x="138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46"/>
          <p:cNvSpPr/>
          <p:nvPr/>
        </p:nvSpPr>
        <p:spPr>
          <a:xfrm>
            <a:off x="18111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46"/>
          <p:cNvSpPr/>
          <p:nvPr/>
        </p:nvSpPr>
        <p:spPr>
          <a:xfrm>
            <a:off x="2239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46"/>
          <p:cNvSpPr/>
          <p:nvPr/>
        </p:nvSpPr>
        <p:spPr>
          <a:xfrm>
            <a:off x="2668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46"/>
          <p:cNvSpPr/>
          <p:nvPr/>
        </p:nvSpPr>
        <p:spPr>
          <a:xfrm>
            <a:off x="3097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46"/>
          <p:cNvSpPr/>
          <p:nvPr/>
        </p:nvSpPr>
        <p:spPr>
          <a:xfrm>
            <a:off x="352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46"/>
          <p:cNvSpPr/>
          <p:nvPr/>
        </p:nvSpPr>
        <p:spPr>
          <a:xfrm>
            <a:off x="3954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46"/>
          <p:cNvSpPr/>
          <p:nvPr/>
        </p:nvSpPr>
        <p:spPr>
          <a:xfrm>
            <a:off x="4383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46"/>
          <p:cNvSpPr txBox="1"/>
          <p:nvPr/>
        </p:nvSpPr>
        <p:spPr>
          <a:xfrm>
            <a:off x="147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46"/>
          <p:cNvSpPr txBox="1"/>
          <p:nvPr/>
        </p:nvSpPr>
        <p:spPr>
          <a:xfrm>
            <a:off x="19053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6" name="Google Shape;2556;p46"/>
          <p:cNvSpPr txBox="1"/>
          <p:nvPr/>
        </p:nvSpPr>
        <p:spPr>
          <a:xfrm>
            <a:off x="23340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7" name="Google Shape;2557;p46"/>
          <p:cNvSpPr txBox="1"/>
          <p:nvPr/>
        </p:nvSpPr>
        <p:spPr>
          <a:xfrm>
            <a:off x="27268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46"/>
          <p:cNvSpPr txBox="1"/>
          <p:nvPr/>
        </p:nvSpPr>
        <p:spPr>
          <a:xfrm>
            <a:off x="31840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46"/>
          <p:cNvSpPr txBox="1"/>
          <p:nvPr/>
        </p:nvSpPr>
        <p:spPr>
          <a:xfrm>
            <a:off x="36041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0" name="Google Shape;2560;p46"/>
          <p:cNvSpPr txBox="1"/>
          <p:nvPr/>
        </p:nvSpPr>
        <p:spPr>
          <a:xfrm>
            <a:off x="40023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46"/>
          <p:cNvSpPr txBox="1"/>
          <p:nvPr/>
        </p:nvSpPr>
        <p:spPr>
          <a:xfrm>
            <a:off x="44595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46"/>
          <p:cNvSpPr txBox="1"/>
          <p:nvPr/>
        </p:nvSpPr>
        <p:spPr>
          <a:xfrm>
            <a:off x="1411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46"/>
          <p:cNvSpPr txBox="1"/>
          <p:nvPr/>
        </p:nvSpPr>
        <p:spPr>
          <a:xfrm>
            <a:off x="1868752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4" name="Google Shape;2564;p46"/>
          <p:cNvSpPr txBox="1"/>
          <p:nvPr/>
        </p:nvSpPr>
        <p:spPr>
          <a:xfrm>
            <a:off x="2325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5" name="Google Shape;2565;p46"/>
          <p:cNvSpPr txBox="1"/>
          <p:nvPr/>
        </p:nvSpPr>
        <p:spPr>
          <a:xfrm>
            <a:off x="2706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46"/>
          <p:cNvSpPr txBox="1"/>
          <p:nvPr/>
        </p:nvSpPr>
        <p:spPr>
          <a:xfrm>
            <a:off x="3164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7" name="Google Shape;2567;p46"/>
          <p:cNvSpPr txBox="1"/>
          <p:nvPr/>
        </p:nvSpPr>
        <p:spPr>
          <a:xfrm>
            <a:off x="3621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8" name="Google Shape;2568;p46"/>
          <p:cNvSpPr txBox="1"/>
          <p:nvPr/>
        </p:nvSpPr>
        <p:spPr>
          <a:xfrm>
            <a:off x="4002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9" name="Google Shape;2569;p46"/>
          <p:cNvSpPr txBox="1"/>
          <p:nvPr/>
        </p:nvSpPr>
        <p:spPr>
          <a:xfrm>
            <a:off x="4459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0" name="Google Shape;2570;p46"/>
          <p:cNvSpPr/>
          <p:nvPr/>
        </p:nvSpPr>
        <p:spPr>
          <a:xfrm>
            <a:off x="955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46"/>
          <p:cNvSpPr txBox="1"/>
          <p:nvPr/>
        </p:nvSpPr>
        <p:spPr>
          <a:xfrm>
            <a:off x="1049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2" name="Google Shape;2572;p46"/>
          <p:cNvSpPr txBox="1"/>
          <p:nvPr/>
        </p:nvSpPr>
        <p:spPr>
          <a:xfrm>
            <a:off x="9846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3" name="Google Shape;2573;p46"/>
          <p:cNvSpPr/>
          <p:nvPr/>
        </p:nvSpPr>
        <p:spPr>
          <a:xfrm>
            <a:off x="4812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46"/>
          <p:cNvSpPr txBox="1"/>
          <p:nvPr/>
        </p:nvSpPr>
        <p:spPr>
          <a:xfrm>
            <a:off x="49062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5" name="Google Shape;2575;p46"/>
          <p:cNvSpPr txBox="1"/>
          <p:nvPr/>
        </p:nvSpPr>
        <p:spPr>
          <a:xfrm>
            <a:off x="4841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6" name="Google Shape;2576;p46"/>
          <p:cNvSpPr/>
          <p:nvPr/>
        </p:nvSpPr>
        <p:spPr>
          <a:xfrm>
            <a:off x="13824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46"/>
          <p:cNvSpPr/>
          <p:nvPr/>
        </p:nvSpPr>
        <p:spPr>
          <a:xfrm>
            <a:off x="18111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46"/>
          <p:cNvSpPr/>
          <p:nvPr/>
        </p:nvSpPr>
        <p:spPr>
          <a:xfrm>
            <a:off x="22398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46"/>
          <p:cNvSpPr/>
          <p:nvPr/>
        </p:nvSpPr>
        <p:spPr>
          <a:xfrm>
            <a:off x="26685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46"/>
          <p:cNvSpPr/>
          <p:nvPr/>
        </p:nvSpPr>
        <p:spPr>
          <a:xfrm>
            <a:off x="30972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46"/>
          <p:cNvSpPr/>
          <p:nvPr/>
        </p:nvSpPr>
        <p:spPr>
          <a:xfrm>
            <a:off x="35259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46"/>
          <p:cNvSpPr/>
          <p:nvPr/>
        </p:nvSpPr>
        <p:spPr>
          <a:xfrm>
            <a:off x="39546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46"/>
          <p:cNvSpPr/>
          <p:nvPr/>
        </p:nvSpPr>
        <p:spPr>
          <a:xfrm>
            <a:off x="43833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46"/>
          <p:cNvSpPr txBox="1"/>
          <p:nvPr/>
        </p:nvSpPr>
        <p:spPr>
          <a:xfrm>
            <a:off x="1476650" y="26440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5" name="Google Shape;2585;p46"/>
          <p:cNvSpPr txBox="1"/>
          <p:nvPr/>
        </p:nvSpPr>
        <p:spPr>
          <a:xfrm>
            <a:off x="19053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6" name="Google Shape;2586;p46"/>
          <p:cNvSpPr txBox="1"/>
          <p:nvPr/>
        </p:nvSpPr>
        <p:spPr>
          <a:xfrm>
            <a:off x="23340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7" name="Google Shape;2587;p46"/>
          <p:cNvSpPr txBox="1"/>
          <p:nvPr/>
        </p:nvSpPr>
        <p:spPr>
          <a:xfrm>
            <a:off x="27268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8" name="Google Shape;2588;p46"/>
          <p:cNvSpPr txBox="1"/>
          <p:nvPr/>
        </p:nvSpPr>
        <p:spPr>
          <a:xfrm>
            <a:off x="31840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9" name="Google Shape;2589;p46"/>
          <p:cNvSpPr txBox="1"/>
          <p:nvPr/>
        </p:nvSpPr>
        <p:spPr>
          <a:xfrm>
            <a:off x="360418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0" name="Google Shape;2590;p46"/>
          <p:cNvSpPr txBox="1"/>
          <p:nvPr/>
        </p:nvSpPr>
        <p:spPr>
          <a:xfrm>
            <a:off x="40023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1" name="Google Shape;2591;p46"/>
          <p:cNvSpPr txBox="1"/>
          <p:nvPr/>
        </p:nvSpPr>
        <p:spPr>
          <a:xfrm>
            <a:off x="44595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2" name="Google Shape;2592;p46"/>
          <p:cNvSpPr txBox="1"/>
          <p:nvPr/>
        </p:nvSpPr>
        <p:spPr>
          <a:xfrm>
            <a:off x="1411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3" name="Google Shape;2593;p46"/>
          <p:cNvSpPr txBox="1"/>
          <p:nvPr/>
        </p:nvSpPr>
        <p:spPr>
          <a:xfrm>
            <a:off x="1868750" y="22630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4" name="Google Shape;2594;p46"/>
          <p:cNvSpPr txBox="1"/>
          <p:nvPr/>
        </p:nvSpPr>
        <p:spPr>
          <a:xfrm>
            <a:off x="2325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5" name="Google Shape;2595;p46"/>
          <p:cNvSpPr txBox="1"/>
          <p:nvPr/>
        </p:nvSpPr>
        <p:spPr>
          <a:xfrm>
            <a:off x="2706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6" name="Google Shape;2596;p46"/>
          <p:cNvSpPr txBox="1"/>
          <p:nvPr/>
        </p:nvSpPr>
        <p:spPr>
          <a:xfrm>
            <a:off x="31641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46"/>
          <p:cNvSpPr txBox="1"/>
          <p:nvPr/>
        </p:nvSpPr>
        <p:spPr>
          <a:xfrm>
            <a:off x="3621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8" name="Google Shape;2598;p46"/>
          <p:cNvSpPr txBox="1"/>
          <p:nvPr/>
        </p:nvSpPr>
        <p:spPr>
          <a:xfrm>
            <a:off x="4002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9" name="Google Shape;2599;p46"/>
          <p:cNvSpPr txBox="1"/>
          <p:nvPr/>
        </p:nvSpPr>
        <p:spPr>
          <a:xfrm>
            <a:off x="4459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0" name="Google Shape;2600;p46"/>
          <p:cNvCxnSpPr>
            <a:endCxn id="2584" idx="2"/>
          </p:cNvCxnSpPr>
          <p:nvPr/>
        </p:nvCxnSpPr>
        <p:spPr>
          <a:xfrm flipH="1" rot="10800000">
            <a:off x="1208000" y="2998000"/>
            <a:ext cx="38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1" name="Google Shape;2601;p46"/>
          <p:cNvCxnSpPr>
            <a:stCxn id="2554" idx="0"/>
            <a:endCxn id="2584" idx="2"/>
          </p:cNvCxnSpPr>
          <p:nvPr/>
        </p:nvCxnSpPr>
        <p:spPr>
          <a:xfrm rot="10800000">
            <a:off x="1596800" y="29980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2" name="Google Shape;2602;p46"/>
          <p:cNvCxnSpPr>
            <a:stCxn id="2555" idx="0"/>
            <a:endCxn id="2584" idx="2"/>
          </p:cNvCxnSpPr>
          <p:nvPr/>
        </p:nvCxnSpPr>
        <p:spPr>
          <a:xfrm rot="10800000">
            <a:off x="1596800" y="2998000"/>
            <a:ext cx="4287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3" name="Google Shape;2603;p46"/>
          <p:cNvSpPr txBox="1"/>
          <p:nvPr/>
        </p:nvSpPr>
        <p:spPr>
          <a:xfrm>
            <a:off x="1116850" y="32273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4" name="Google Shape;2604;p46"/>
          <p:cNvSpPr txBox="1"/>
          <p:nvPr/>
        </p:nvSpPr>
        <p:spPr>
          <a:xfrm>
            <a:off x="1545550" y="34364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5" name="Google Shape;2605;p46"/>
          <p:cNvSpPr txBox="1"/>
          <p:nvPr/>
        </p:nvSpPr>
        <p:spPr>
          <a:xfrm>
            <a:off x="1768450" y="32273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6" name="Google Shape;2606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a convolution?</a:t>
            </a:r>
            <a:endParaRPr sz="2600"/>
          </a:p>
        </p:txBody>
      </p:sp>
      <p:sp>
        <p:nvSpPr>
          <p:cNvPr id="2612" name="Google Shape;2612;p47"/>
          <p:cNvSpPr txBox="1"/>
          <p:nvPr/>
        </p:nvSpPr>
        <p:spPr>
          <a:xfrm>
            <a:off x="98250" y="82477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standard operation, long used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like Photoshop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47"/>
          <p:cNvSpPr txBox="1"/>
          <p:nvPr/>
        </p:nvSpPr>
        <p:spPr>
          <a:xfrm>
            <a:off x="357175" y="177597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 Convolution</a:t>
            </a:r>
            <a:endParaRPr b="1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4" name="Google Shape;2614;p47"/>
          <p:cNvSpPr/>
          <p:nvPr/>
        </p:nvSpPr>
        <p:spPr>
          <a:xfrm>
            <a:off x="138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47"/>
          <p:cNvSpPr/>
          <p:nvPr/>
        </p:nvSpPr>
        <p:spPr>
          <a:xfrm>
            <a:off x="18111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6" name="Google Shape;2616;p47"/>
          <p:cNvSpPr/>
          <p:nvPr/>
        </p:nvSpPr>
        <p:spPr>
          <a:xfrm>
            <a:off x="2239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47"/>
          <p:cNvSpPr/>
          <p:nvPr/>
        </p:nvSpPr>
        <p:spPr>
          <a:xfrm>
            <a:off x="2668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47"/>
          <p:cNvSpPr/>
          <p:nvPr/>
        </p:nvSpPr>
        <p:spPr>
          <a:xfrm>
            <a:off x="3097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47"/>
          <p:cNvSpPr/>
          <p:nvPr/>
        </p:nvSpPr>
        <p:spPr>
          <a:xfrm>
            <a:off x="352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47"/>
          <p:cNvSpPr/>
          <p:nvPr/>
        </p:nvSpPr>
        <p:spPr>
          <a:xfrm>
            <a:off x="3954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47"/>
          <p:cNvSpPr/>
          <p:nvPr/>
        </p:nvSpPr>
        <p:spPr>
          <a:xfrm>
            <a:off x="4383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47"/>
          <p:cNvSpPr txBox="1"/>
          <p:nvPr/>
        </p:nvSpPr>
        <p:spPr>
          <a:xfrm>
            <a:off x="147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3" name="Google Shape;2623;p47"/>
          <p:cNvSpPr txBox="1"/>
          <p:nvPr/>
        </p:nvSpPr>
        <p:spPr>
          <a:xfrm>
            <a:off x="19053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4" name="Google Shape;2624;p47"/>
          <p:cNvSpPr txBox="1"/>
          <p:nvPr/>
        </p:nvSpPr>
        <p:spPr>
          <a:xfrm>
            <a:off x="23340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5" name="Google Shape;2625;p47"/>
          <p:cNvSpPr txBox="1"/>
          <p:nvPr/>
        </p:nvSpPr>
        <p:spPr>
          <a:xfrm>
            <a:off x="27268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6" name="Google Shape;2626;p47"/>
          <p:cNvSpPr txBox="1"/>
          <p:nvPr/>
        </p:nvSpPr>
        <p:spPr>
          <a:xfrm>
            <a:off x="31840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7" name="Google Shape;2627;p47"/>
          <p:cNvSpPr txBox="1"/>
          <p:nvPr/>
        </p:nvSpPr>
        <p:spPr>
          <a:xfrm>
            <a:off x="36041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8" name="Google Shape;2628;p47"/>
          <p:cNvSpPr txBox="1"/>
          <p:nvPr/>
        </p:nvSpPr>
        <p:spPr>
          <a:xfrm>
            <a:off x="40023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9" name="Google Shape;2629;p47"/>
          <p:cNvSpPr txBox="1"/>
          <p:nvPr/>
        </p:nvSpPr>
        <p:spPr>
          <a:xfrm>
            <a:off x="44595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0" name="Google Shape;2630;p47"/>
          <p:cNvSpPr txBox="1"/>
          <p:nvPr/>
        </p:nvSpPr>
        <p:spPr>
          <a:xfrm>
            <a:off x="1411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1" name="Google Shape;2631;p47"/>
          <p:cNvSpPr txBox="1"/>
          <p:nvPr/>
        </p:nvSpPr>
        <p:spPr>
          <a:xfrm>
            <a:off x="1868752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2" name="Google Shape;2632;p47"/>
          <p:cNvSpPr txBox="1"/>
          <p:nvPr/>
        </p:nvSpPr>
        <p:spPr>
          <a:xfrm>
            <a:off x="2325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3" name="Google Shape;2633;p47"/>
          <p:cNvSpPr txBox="1"/>
          <p:nvPr/>
        </p:nvSpPr>
        <p:spPr>
          <a:xfrm>
            <a:off x="2706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4" name="Google Shape;2634;p47"/>
          <p:cNvSpPr txBox="1"/>
          <p:nvPr/>
        </p:nvSpPr>
        <p:spPr>
          <a:xfrm>
            <a:off x="3164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47"/>
          <p:cNvSpPr txBox="1"/>
          <p:nvPr/>
        </p:nvSpPr>
        <p:spPr>
          <a:xfrm>
            <a:off x="3621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6" name="Google Shape;2636;p47"/>
          <p:cNvSpPr txBox="1"/>
          <p:nvPr/>
        </p:nvSpPr>
        <p:spPr>
          <a:xfrm>
            <a:off x="4002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47"/>
          <p:cNvSpPr txBox="1"/>
          <p:nvPr/>
        </p:nvSpPr>
        <p:spPr>
          <a:xfrm>
            <a:off x="4459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8" name="Google Shape;2638;p47"/>
          <p:cNvSpPr/>
          <p:nvPr/>
        </p:nvSpPr>
        <p:spPr>
          <a:xfrm>
            <a:off x="955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47"/>
          <p:cNvSpPr txBox="1"/>
          <p:nvPr/>
        </p:nvSpPr>
        <p:spPr>
          <a:xfrm>
            <a:off x="1049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0" name="Google Shape;2640;p47"/>
          <p:cNvSpPr txBox="1"/>
          <p:nvPr/>
        </p:nvSpPr>
        <p:spPr>
          <a:xfrm>
            <a:off x="9846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1" name="Google Shape;2641;p47"/>
          <p:cNvSpPr/>
          <p:nvPr/>
        </p:nvSpPr>
        <p:spPr>
          <a:xfrm>
            <a:off x="4812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47"/>
          <p:cNvSpPr txBox="1"/>
          <p:nvPr/>
        </p:nvSpPr>
        <p:spPr>
          <a:xfrm>
            <a:off x="49062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3" name="Google Shape;2643;p47"/>
          <p:cNvSpPr txBox="1"/>
          <p:nvPr/>
        </p:nvSpPr>
        <p:spPr>
          <a:xfrm>
            <a:off x="4841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4" name="Google Shape;2644;p47"/>
          <p:cNvSpPr/>
          <p:nvPr/>
        </p:nvSpPr>
        <p:spPr>
          <a:xfrm>
            <a:off x="13824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47"/>
          <p:cNvSpPr/>
          <p:nvPr/>
        </p:nvSpPr>
        <p:spPr>
          <a:xfrm>
            <a:off x="18111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47"/>
          <p:cNvSpPr/>
          <p:nvPr/>
        </p:nvSpPr>
        <p:spPr>
          <a:xfrm>
            <a:off x="22398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47"/>
          <p:cNvSpPr/>
          <p:nvPr/>
        </p:nvSpPr>
        <p:spPr>
          <a:xfrm>
            <a:off x="26685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47"/>
          <p:cNvSpPr/>
          <p:nvPr/>
        </p:nvSpPr>
        <p:spPr>
          <a:xfrm>
            <a:off x="30972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47"/>
          <p:cNvSpPr/>
          <p:nvPr/>
        </p:nvSpPr>
        <p:spPr>
          <a:xfrm>
            <a:off x="35259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47"/>
          <p:cNvSpPr/>
          <p:nvPr/>
        </p:nvSpPr>
        <p:spPr>
          <a:xfrm>
            <a:off x="39546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47"/>
          <p:cNvSpPr/>
          <p:nvPr/>
        </p:nvSpPr>
        <p:spPr>
          <a:xfrm>
            <a:off x="43833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47"/>
          <p:cNvSpPr txBox="1"/>
          <p:nvPr/>
        </p:nvSpPr>
        <p:spPr>
          <a:xfrm>
            <a:off x="1476650" y="26440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47"/>
          <p:cNvSpPr txBox="1"/>
          <p:nvPr/>
        </p:nvSpPr>
        <p:spPr>
          <a:xfrm>
            <a:off x="23340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47"/>
          <p:cNvSpPr txBox="1"/>
          <p:nvPr/>
        </p:nvSpPr>
        <p:spPr>
          <a:xfrm>
            <a:off x="27268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5" name="Google Shape;2655;p47"/>
          <p:cNvSpPr txBox="1"/>
          <p:nvPr/>
        </p:nvSpPr>
        <p:spPr>
          <a:xfrm>
            <a:off x="31840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6" name="Google Shape;2656;p47"/>
          <p:cNvSpPr txBox="1"/>
          <p:nvPr/>
        </p:nvSpPr>
        <p:spPr>
          <a:xfrm>
            <a:off x="360418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7" name="Google Shape;2657;p47"/>
          <p:cNvSpPr txBox="1"/>
          <p:nvPr/>
        </p:nvSpPr>
        <p:spPr>
          <a:xfrm>
            <a:off x="40023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8" name="Google Shape;2658;p47"/>
          <p:cNvSpPr txBox="1"/>
          <p:nvPr/>
        </p:nvSpPr>
        <p:spPr>
          <a:xfrm>
            <a:off x="44595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59" name="Google Shape;2659;p47"/>
          <p:cNvGrpSpPr/>
          <p:nvPr/>
        </p:nvGrpSpPr>
        <p:grpSpPr>
          <a:xfrm>
            <a:off x="1574050" y="2998000"/>
            <a:ext cx="984900" cy="982500"/>
            <a:chOff x="1116850" y="2998000"/>
            <a:chExt cx="984900" cy="982500"/>
          </a:xfrm>
        </p:grpSpPr>
        <p:cxnSp>
          <p:nvCxnSpPr>
            <p:cNvPr id="2660" name="Google Shape;2660;p47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61" name="Google Shape;2661;p47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62" name="Google Shape;2662;p47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63" name="Google Shape;2663;p47"/>
            <p:cNvSpPr txBox="1"/>
            <p:nvPr/>
          </p:nvSpPr>
          <p:spPr>
            <a:xfrm>
              <a:off x="11168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4" name="Google Shape;2664;p47"/>
            <p:cNvSpPr txBox="1"/>
            <p:nvPr/>
          </p:nvSpPr>
          <p:spPr>
            <a:xfrm>
              <a:off x="1545550" y="34364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5" name="Google Shape;2665;p47"/>
            <p:cNvSpPr txBox="1"/>
            <p:nvPr/>
          </p:nvSpPr>
          <p:spPr>
            <a:xfrm>
              <a:off x="17684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66" name="Google Shape;2666;p47"/>
          <p:cNvSpPr txBox="1"/>
          <p:nvPr/>
        </p:nvSpPr>
        <p:spPr>
          <a:xfrm>
            <a:off x="18687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7" name="Google Shape;2667;p47"/>
          <p:cNvSpPr txBox="1"/>
          <p:nvPr/>
        </p:nvSpPr>
        <p:spPr>
          <a:xfrm>
            <a:off x="1411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8" name="Google Shape;2668;p47"/>
          <p:cNvSpPr txBox="1"/>
          <p:nvPr/>
        </p:nvSpPr>
        <p:spPr>
          <a:xfrm>
            <a:off x="1868750" y="22630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9" name="Google Shape;2669;p47"/>
          <p:cNvSpPr txBox="1"/>
          <p:nvPr/>
        </p:nvSpPr>
        <p:spPr>
          <a:xfrm>
            <a:off x="2325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0" name="Google Shape;2670;p47"/>
          <p:cNvSpPr txBox="1"/>
          <p:nvPr/>
        </p:nvSpPr>
        <p:spPr>
          <a:xfrm>
            <a:off x="2706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1" name="Google Shape;2671;p47"/>
          <p:cNvSpPr txBox="1"/>
          <p:nvPr/>
        </p:nvSpPr>
        <p:spPr>
          <a:xfrm>
            <a:off x="31641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2" name="Google Shape;2672;p47"/>
          <p:cNvSpPr txBox="1"/>
          <p:nvPr/>
        </p:nvSpPr>
        <p:spPr>
          <a:xfrm>
            <a:off x="3621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3" name="Google Shape;2673;p47"/>
          <p:cNvSpPr txBox="1"/>
          <p:nvPr/>
        </p:nvSpPr>
        <p:spPr>
          <a:xfrm>
            <a:off x="4002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4" name="Google Shape;2674;p47"/>
          <p:cNvSpPr txBox="1"/>
          <p:nvPr/>
        </p:nvSpPr>
        <p:spPr>
          <a:xfrm>
            <a:off x="4459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5" name="Google Shape;267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a convolution?</a:t>
            </a:r>
            <a:endParaRPr sz="2600"/>
          </a:p>
        </p:txBody>
      </p:sp>
      <p:sp>
        <p:nvSpPr>
          <p:cNvPr id="2681" name="Google Shape;2681;p48"/>
          <p:cNvSpPr txBox="1"/>
          <p:nvPr/>
        </p:nvSpPr>
        <p:spPr>
          <a:xfrm>
            <a:off x="98250" y="82477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standard operation, long used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like Photoshop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48"/>
          <p:cNvSpPr txBox="1"/>
          <p:nvPr/>
        </p:nvSpPr>
        <p:spPr>
          <a:xfrm>
            <a:off x="357175" y="177597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 Convolution</a:t>
            </a:r>
            <a:endParaRPr b="1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3" name="Google Shape;2683;p48"/>
          <p:cNvSpPr/>
          <p:nvPr/>
        </p:nvSpPr>
        <p:spPr>
          <a:xfrm>
            <a:off x="138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48"/>
          <p:cNvSpPr/>
          <p:nvPr/>
        </p:nvSpPr>
        <p:spPr>
          <a:xfrm>
            <a:off x="18111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48"/>
          <p:cNvSpPr/>
          <p:nvPr/>
        </p:nvSpPr>
        <p:spPr>
          <a:xfrm>
            <a:off x="2239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48"/>
          <p:cNvSpPr/>
          <p:nvPr/>
        </p:nvSpPr>
        <p:spPr>
          <a:xfrm>
            <a:off x="2668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48"/>
          <p:cNvSpPr/>
          <p:nvPr/>
        </p:nvSpPr>
        <p:spPr>
          <a:xfrm>
            <a:off x="3097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48"/>
          <p:cNvSpPr/>
          <p:nvPr/>
        </p:nvSpPr>
        <p:spPr>
          <a:xfrm>
            <a:off x="352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48"/>
          <p:cNvSpPr/>
          <p:nvPr/>
        </p:nvSpPr>
        <p:spPr>
          <a:xfrm>
            <a:off x="3954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48"/>
          <p:cNvSpPr/>
          <p:nvPr/>
        </p:nvSpPr>
        <p:spPr>
          <a:xfrm>
            <a:off x="4383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48"/>
          <p:cNvSpPr txBox="1"/>
          <p:nvPr/>
        </p:nvSpPr>
        <p:spPr>
          <a:xfrm>
            <a:off x="147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48"/>
          <p:cNvSpPr txBox="1"/>
          <p:nvPr/>
        </p:nvSpPr>
        <p:spPr>
          <a:xfrm>
            <a:off x="19053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3" name="Google Shape;2693;p48"/>
          <p:cNvSpPr txBox="1"/>
          <p:nvPr/>
        </p:nvSpPr>
        <p:spPr>
          <a:xfrm>
            <a:off x="23340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4" name="Google Shape;2694;p48"/>
          <p:cNvSpPr txBox="1"/>
          <p:nvPr/>
        </p:nvSpPr>
        <p:spPr>
          <a:xfrm>
            <a:off x="27268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5" name="Google Shape;2695;p48"/>
          <p:cNvSpPr txBox="1"/>
          <p:nvPr/>
        </p:nvSpPr>
        <p:spPr>
          <a:xfrm>
            <a:off x="31840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6" name="Google Shape;2696;p48"/>
          <p:cNvSpPr txBox="1"/>
          <p:nvPr/>
        </p:nvSpPr>
        <p:spPr>
          <a:xfrm>
            <a:off x="36041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7" name="Google Shape;2697;p48"/>
          <p:cNvSpPr txBox="1"/>
          <p:nvPr/>
        </p:nvSpPr>
        <p:spPr>
          <a:xfrm>
            <a:off x="40023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48"/>
          <p:cNvSpPr txBox="1"/>
          <p:nvPr/>
        </p:nvSpPr>
        <p:spPr>
          <a:xfrm>
            <a:off x="44595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9" name="Google Shape;2699;p48"/>
          <p:cNvSpPr txBox="1"/>
          <p:nvPr/>
        </p:nvSpPr>
        <p:spPr>
          <a:xfrm>
            <a:off x="1411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0" name="Google Shape;2700;p48"/>
          <p:cNvSpPr txBox="1"/>
          <p:nvPr/>
        </p:nvSpPr>
        <p:spPr>
          <a:xfrm>
            <a:off x="1868752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1" name="Google Shape;2701;p48"/>
          <p:cNvSpPr txBox="1"/>
          <p:nvPr/>
        </p:nvSpPr>
        <p:spPr>
          <a:xfrm>
            <a:off x="2325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48"/>
          <p:cNvSpPr txBox="1"/>
          <p:nvPr/>
        </p:nvSpPr>
        <p:spPr>
          <a:xfrm>
            <a:off x="2706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48"/>
          <p:cNvSpPr txBox="1"/>
          <p:nvPr/>
        </p:nvSpPr>
        <p:spPr>
          <a:xfrm>
            <a:off x="3164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4" name="Google Shape;2704;p48"/>
          <p:cNvSpPr txBox="1"/>
          <p:nvPr/>
        </p:nvSpPr>
        <p:spPr>
          <a:xfrm>
            <a:off x="3621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5" name="Google Shape;2705;p48"/>
          <p:cNvSpPr txBox="1"/>
          <p:nvPr/>
        </p:nvSpPr>
        <p:spPr>
          <a:xfrm>
            <a:off x="4002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6" name="Google Shape;2706;p48"/>
          <p:cNvSpPr txBox="1"/>
          <p:nvPr/>
        </p:nvSpPr>
        <p:spPr>
          <a:xfrm>
            <a:off x="4459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7" name="Google Shape;2707;p48"/>
          <p:cNvSpPr/>
          <p:nvPr/>
        </p:nvSpPr>
        <p:spPr>
          <a:xfrm>
            <a:off x="955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48"/>
          <p:cNvSpPr txBox="1"/>
          <p:nvPr/>
        </p:nvSpPr>
        <p:spPr>
          <a:xfrm>
            <a:off x="1049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9" name="Google Shape;2709;p48"/>
          <p:cNvSpPr txBox="1"/>
          <p:nvPr/>
        </p:nvSpPr>
        <p:spPr>
          <a:xfrm>
            <a:off x="9846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0" name="Google Shape;2710;p48"/>
          <p:cNvSpPr/>
          <p:nvPr/>
        </p:nvSpPr>
        <p:spPr>
          <a:xfrm>
            <a:off x="4812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48"/>
          <p:cNvSpPr txBox="1"/>
          <p:nvPr/>
        </p:nvSpPr>
        <p:spPr>
          <a:xfrm>
            <a:off x="49062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2" name="Google Shape;2712;p48"/>
          <p:cNvSpPr txBox="1"/>
          <p:nvPr/>
        </p:nvSpPr>
        <p:spPr>
          <a:xfrm>
            <a:off x="4841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3" name="Google Shape;2713;p48"/>
          <p:cNvSpPr/>
          <p:nvPr/>
        </p:nvSpPr>
        <p:spPr>
          <a:xfrm>
            <a:off x="13824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48"/>
          <p:cNvSpPr/>
          <p:nvPr/>
        </p:nvSpPr>
        <p:spPr>
          <a:xfrm>
            <a:off x="18111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48"/>
          <p:cNvSpPr/>
          <p:nvPr/>
        </p:nvSpPr>
        <p:spPr>
          <a:xfrm>
            <a:off x="22398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48"/>
          <p:cNvSpPr/>
          <p:nvPr/>
        </p:nvSpPr>
        <p:spPr>
          <a:xfrm>
            <a:off x="26685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48"/>
          <p:cNvSpPr/>
          <p:nvPr/>
        </p:nvSpPr>
        <p:spPr>
          <a:xfrm>
            <a:off x="30972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48"/>
          <p:cNvSpPr/>
          <p:nvPr/>
        </p:nvSpPr>
        <p:spPr>
          <a:xfrm>
            <a:off x="35259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48"/>
          <p:cNvSpPr/>
          <p:nvPr/>
        </p:nvSpPr>
        <p:spPr>
          <a:xfrm>
            <a:off x="39546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48"/>
          <p:cNvSpPr/>
          <p:nvPr/>
        </p:nvSpPr>
        <p:spPr>
          <a:xfrm>
            <a:off x="43833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48"/>
          <p:cNvSpPr txBox="1"/>
          <p:nvPr/>
        </p:nvSpPr>
        <p:spPr>
          <a:xfrm>
            <a:off x="1476650" y="26440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2" name="Google Shape;2722;p48"/>
          <p:cNvSpPr txBox="1"/>
          <p:nvPr/>
        </p:nvSpPr>
        <p:spPr>
          <a:xfrm>
            <a:off x="23340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48"/>
          <p:cNvSpPr txBox="1"/>
          <p:nvPr/>
        </p:nvSpPr>
        <p:spPr>
          <a:xfrm>
            <a:off x="27268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4" name="Google Shape;2724;p48"/>
          <p:cNvSpPr txBox="1"/>
          <p:nvPr/>
        </p:nvSpPr>
        <p:spPr>
          <a:xfrm>
            <a:off x="31840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5" name="Google Shape;2725;p48"/>
          <p:cNvSpPr txBox="1"/>
          <p:nvPr/>
        </p:nvSpPr>
        <p:spPr>
          <a:xfrm>
            <a:off x="360418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6" name="Google Shape;2726;p48"/>
          <p:cNvSpPr txBox="1"/>
          <p:nvPr/>
        </p:nvSpPr>
        <p:spPr>
          <a:xfrm>
            <a:off x="40023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48"/>
          <p:cNvSpPr txBox="1"/>
          <p:nvPr/>
        </p:nvSpPr>
        <p:spPr>
          <a:xfrm>
            <a:off x="44595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28" name="Google Shape;2728;p48"/>
          <p:cNvGrpSpPr/>
          <p:nvPr/>
        </p:nvGrpSpPr>
        <p:grpSpPr>
          <a:xfrm>
            <a:off x="2031250" y="2998000"/>
            <a:ext cx="984900" cy="982500"/>
            <a:chOff x="1116850" y="2998000"/>
            <a:chExt cx="984900" cy="982500"/>
          </a:xfrm>
        </p:grpSpPr>
        <p:cxnSp>
          <p:nvCxnSpPr>
            <p:cNvPr id="2729" name="Google Shape;2729;p48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30" name="Google Shape;2730;p48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31" name="Google Shape;2731;p48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32" name="Google Shape;2732;p48"/>
            <p:cNvSpPr txBox="1"/>
            <p:nvPr/>
          </p:nvSpPr>
          <p:spPr>
            <a:xfrm>
              <a:off x="11168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3" name="Google Shape;2733;p48"/>
            <p:cNvSpPr txBox="1"/>
            <p:nvPr/>
          </p:nvSpPr>
          <p:spPr>
            <a:xfrm>
              <a:off x="1545550" y="34364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4" name="Google Shape;2734;p48"/>
            <p:cNvSpPr txBox="1"/>
            <p:nvPr/>
          </p:nvSpPr>
          <p:spPr>
            <a:xfrm>
              <a:off x="17684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35" name="Google Shape;2735;p48"/>
          <p:cNvSpPr txBox="1"/>
          <p:nvPr/>
        </p:nvSpPr>
        <p:spPr>
          <a:xfrm>
            <a:off x="18687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6" name="Google Shape;2736;p48"/>
          <p:cNvSpPr txBox="1"/>
          <p:nvPr/>
        </p:nvSpPr>
        <p:spPr>
          <a:xfrm>
            <a:off x="23259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7" name="Google Shape;2737;p48"/>
          <p:cNvSpPr txBox="1"/>
          <p:nvPr/>
        </p:nvSpPr>
        <p:spPr>
          <a:xfrm>
            <a:off x="1411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8" name="Google Shape;2738;p48"/>
          <p:cNvSpPr txBox="1"/>
          <p:nvPr/>
        </p:nvSpPr>
        <p:spPr>
          <a:xfrm>
            <a:off x="1868750" y="22630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9" name="Google Shape;2739;p48"/>
          <p:cNvSpPr txBox="1"/>
          <p:nvPr/>
        </p:nvSpPr>
        <p:spPr>
          <a:xfrm>
            <a:off x="2325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0" name="Google Shape;2740;p48"/>
          <p:cNvSpPr txBox="1"/>
          <p:nvPr/>
        </p:nvSpPr>
        <p:spPr>
          <a:xfrm>
            <a:off x="2706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1" name="Google Shape;2741;p48"/>
          <p:cNvSpPr txBox="1"/>
          <p:nvPr/>
        </p:nvSpPr>
        <p:spPr>
          <a:xfrm>
            <a:off x="31641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2" name="Google Shape;2742;p48"/>
          <p:cNvSpPr txBox="1"/>
          <p:nvPr/>
        </p:nvSpPr>
        <p:spPr>
          <a:xfrm>
            <a:off x="3621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3" name="Google Shape;2743;p48"/>
          <p:cNvSpPr txBox="1"/>
          <p:nvPr/>
        </p:nvSpPr>
        <p:spPr>
          <a:xfrm>
            <a:off x="4002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4" name="Google Shape;2744;p48"/>
          <p:cNvSpPr txBox="1"/>
          <p:nvPr/>
        </p:nvSpPr>
        <p:spPr>
          <a:xfrm>
            <a:off x="4459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5" name="Google Shape;274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a convolution?</a:t>
            </a:r>
            <a:endParaRPr sz="2600"/>
          </a:p>
        </p:txBody>
      </p:sp>
      <p:sp>
        <p:nvSpPr>
          <p:cNvPr id="2751" name="Google Shape;2751;p49"/>
          <p:cNvSpPr txBox="1"/>
          <p:nvPr/>
        </p:nvSpPr>
        <p:spPr>
          <a:xfrm>
            <a:off x="98250" y="82477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standard operation, long used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like Photoshop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49"/>
          <p:cNvSpPr txBox="1"/>
          <p:nvPr/>
        </p:nvSpPr>
        <p:spPr>
          <a:xfrm>
            <a:off x="357175" y="177597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 Convolution</a:t>
            </a:r>
            <a:endParaRPr b="1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3" name="Google Shape;2753;p49"/>
          <p:cNvSpPr/>
          <p:nvPr/>
        </p:nvSpPr>
        <p:spPr>
          <a:xfrm>
            <a:off x="138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49"/>
          <p:cNvSpPr/>
          <p:nvPr/>
        </p:nvSpPr>
        <p:spPr>
          <a:xfrm>
            <a:off x="18111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49"/>
          <p:cNvSpPr/>
          <p:nvPr/>
        </p:nvSpPr>
        <p:spPr>
          <a:xfrm>
            <a:off x="2239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p49"/>
          <p:cNvSpPr/>
          <p:nvPr/>
        </p:nvSpPr>
        <p:spPr>
          <a:xfrm>
            <a:off x="2668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Google Shape;2757;p49"/>
          <p:cNvSpPr/>
          <p:nvPr/>
        </p:nvSpPr>
        <p:spPr>
          <a:xfrm>
            <a:off x="3097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Google Shape;2758;p49"/>
          <p:cNvSpPr/>
          <p:nvPr/>
        </p:nvSpPr>
        <p:spPr>
          <a:xfrm>
            <a:off x="352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49"/>
          <p:cNvSpPr/>
          <p:nvPr/>
        </p:nvSpPr>
        <p:spPr>
          <a:xfrm>
            <a:off x="3954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Google Shape;2760;p49"/>
          <p:cNvSpPr/>
          <p:nvPr/>
        </p:nvSpPr>
        <p:spPr>
          <a:xfrm>
            <a:off x="4383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p49"/>
          <p:cNvSpPr txBox="1"/>
          <p:nvPr/>
        </p:nvSpPr>
        <p:spPr>
          <a:xfrm>
            <a:off x="147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2" name="Google Shape;2762;p49"/>
          <p:cNvSpPr txBox="1"/>
          <p:nvPr/>
        </p:nvSpPr>
        <p:spPr>
          <a:xfrm>
            <a:off x="19053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3" name="Google Shape;2763;p49"/>
          <p:cNvSpPr txBox="1"/>
          <p:nvPr/>
        </p:nvSpPr>
        <p:spPr>
          <a:xfrm>
            <a:off x="23340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4" name="Google Shape;2764;p49"/>
          <p:cNvSpPr txBox="1"/>
          <p:nvPr/>
        </p:nvSpPr>
        <p:spPr>
          <a:xfrm>
            <a:off x="27268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5" name="Google Shape;2765;p49"/>
          <p:cNvSpPr txBox="1"/>
          <p:nvPr/>
        </p:nvSpPr>
        <p:spPr>
          <a:xfrm>
            <a:off x="31840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6" name="Google Shape;2766;p49"/>
          <p:cNvSpPr txBox="1"/>
          <p:nvPr/>
        </p:nvSpPr>
        <p:spPr>
          <a:xfrm>
            <a:off x="36041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7" name="Google Shape;2767;p49"/>
          <p:cNvSpPr txBox="1"/>
          <p:nvPr/>
        </p:nvSpPr>
        <p:spPr>
          <a:xfrm>
            <a:off x="40023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8" name="Google Shape;2768;p49"/>
          <p:cNvSpPr txBox="1"/>
          <p:nvPr/>
        </p:nvSpPr>
        <p:spPr>
          <a:xfrm>
            <a:off x="44595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9" name="Google Shape;2769;p49"/>
          <p:cNvSpPr txBox="1"/>
          <p:nvPr/>
        </p:nvSpPr>
        <p:spPr>
          <a:xfrm>
            <a:off x="1411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0" name="Google Shape;2770;p49"/>
          <p:cNvSpPr txBox="1"/>
          <p:nvPr/>
        </p:nvSpPr>
        <p:spPr>
          <a:xfrm>
            <a:off x="1868752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1" name="Google Shape;2771;p49"/>
          <p:cNvSpPr txBox="1"/>
          <p:nvPr/>
        </p:nvSpPr>
        <p:spPr>
          <a:xfrm>
            <a:off x="2325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2" name="Google Shape;2772;p49"/>
          <p:cNvSpPr txBox="1"/>
          <p:nvPr/>
        </p:nvSpPr>
        <p:spPr>
          <a:xfrm>
            <a:off x="2706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3" name="Google Shape;2773;p49"/>
          <p:cNvSpPr txBox="1"/>
          <p:nvPr/>
        </p:nvSpPr>
        <p:spPr>
          <a:xfrm>
            <a:off x="3164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4" name="Google Shape;2774;p49"/>
          <p:cNvSpPr txBox="1"/>
          <p:nvPr/>
        </p:nvSpPr>
        <p:spPr>
          <a:xfrm>
            <a:off x="3621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5" name="Google Shape;2775;p49"/>
          <p:cNvSpPr txBox="1"/>
          <p:nvPr/>
        </p:nvSpPr>
        <p:spPr>
          <a:xfrm>
            <a:off x="4002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6" name="Google Shape;2776;p49"/>
          <p:cNvSpPr txBox="1"/>
          <p:nvPr/>
        </p:nvSpPr>
        <p:spPr>
          <a:xfrm>
            <a:off x="4459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7" name="Google Shape;2777;p49"/>
          <p:cNvSpPr/>
          <p:nvPr/>
        </p:nvSpPr>
        <p:spPr>
          <a:xfrm>
            <a:off x="955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49"/>
          <p:cNvSpPr txBox="1"/>
          <p:nvPr/>
        </p:nvSpPr>
        <p:spPr>
          <a:xfrm>
            <a:off x="1049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9" name="Google Shape;2779;p49"/>
          <p:cNvSpPr txBox="1"/>
          <p:nvPr/>
        </p:nvSpPr>
        <p:spPr>
          <a:xfrm>
            <a:off x="9846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0" name="Google Shape;2780;p49"/>
          <p:cNvSpPr/>
          <p:nvPr/>
        </p:nvSpPr>
        <p:spPr>
          <a:xfrm>
            <a:off x="4812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49"/>
          <p:cNvSpPr txBox="1"/>
          <p:nvPr/>
        </p:nvSpPr>
        <p:spPr>
          <a:xfrm>
            <a:off x="49062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2" name="Google Shape;2782;p49"/>
          <p:cNvSpPr txBox="1"/>
          <p:nvPr/>
        </p:nvSpPr>
        <p:spPr>
          <a:xfrm>
            <a:off x="4841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3" name="Google Shape;2783;p49"/>
          <p:cNvSpPr/>
          <p:nvPr/>
        </p:nvSpPr>
        <p:spPr>
          <a:xfrm>
            <a:off x="13824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49"/>
          <p:cNvSpPr/>
          <p:nvPr/>
        </p:nvSpPr>
        <p:spPr>
          <a:xfrm>
            <a:off x="18111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49"/>
          <p:cNvSpPr/>
          <p:nvPr/>
        </p:nvSpPr>
        <p:spPr>
          <a:xfrm>
            <a:off x="22398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49"/>
          <p:cNvSpPr/>
          <p:nvPr/>
        </p:nvSpPr>
        <p:spPr>
          <a:xfrm>
            <a:off x="26685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49"/>
          <p:cNvSpPr/>
          <p:nvPr/>
        </p:nvSpPr>
        <p:spPr>
          <a:xfrm>
            <a:off x="30972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49"/>
          <p:cNvSpPr/>
          <p:nvPr/>
        </p:nvSpPr>
        <p:spPr>
          <a:xfrm>
            <a:off x="35259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49"/>
          <p:cNvSpPr/>
          <p:nvPr/>
        </p:nvSpPr>
        <p:spPr>
          <a:xfrm>
            <a:off x="39546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49"/>
          <p:cNvSpPr/>
          <p:nvPr/>
        </p:nvSpPr>
        <p:spPr>
          <a:xfrm>
            <a:off x="43833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49"/>
          <p:cNvSpPr txBox="1"/>
          <p:nvPr/>
        </p:nvSpPr>
        <p:spPr>
          <a:xfrm>
            <a:off x="1476650" y="26440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2" name="Google Shape;2792;p49"/>
          <p:cNvSpPr txBox="1"/>
          <p:nvPr/>
        </p:nvSpPr>
        <p:spPr>
          <a:xfrm>
            <a:off x="23340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3" name="Google Shape;2793;p49"/>
          <p:cNvSpPr txBox="1"/>
          <p:nvPr/>
        </p:nvSpPr>
        <p:spPr>
          <a:xfrm>
            <a:off x="31840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4" name="Google Shape;2794;p49"/>
          <p:cNvSpPr txBox="1"/>
          <p:nvPr/>
        </p:nvSpPr>
        <p:spPr>
          <a:xfrm>
            <a:off x="360418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5" name="Google Shape;2795;p49"/>
          <p:cNvSpPr txBox="1"/>
          <p:nvPr/>
        </p:nvSpPr>
        <p:spPr>
          <a:xfrm>
            <a:off x="40023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6" name="Google Shape;2796;p49"/>
          <p:cNvSpPr txBox="1"/>
          <p:nvPr/>
        </p:nvSpPr>
        <p:spPr>
          <a:xfrm>
            <a:off x="44595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7" name="Google Shape;2797;p49"/>
          <p:cNvGrpSpPr/>
          <p:nvPr/>
        </p:nvGrpSpPr>
        <p:grpSpPr>
          <a:xfrm>
            <a:off x="2412250" y="2998000"/>
            <a:ext cx="984900" cy="982500"/>
            <a:chOff x="1116850" y="2998000"/>
            <a:chExt cx="984900" cy="982500"/>
          </a:xfrm>
        </p:grpSpPr>
        <p:cxnSp>
          <p:nvCxnSpPr>
            <p:cNvPr id="2798" name="Google Shape;2798;p49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99" name="Google Shape;2799;p49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00" name="Google Shape;2800;p49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01" name="Google Shape;2801;p49"/>
            <p:cNvSpPr txBox="1"/>
            <p:nvPr/>
          </p:nvSpPr>
          <p:spPr>
            <a:xfrm>
              <a:off x="11168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2" name="Google Shape;2802;p49"/>
            <p:cNvSpPr txBox="1"/>
            <p:nvPr/>
          </p:nvSpPr>
          <p:spPr>
            <a:xfrm>
              <a:off x="1545550" y="34364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3" name="Google Shape;2803;p49"/>
            <p:cNvSpPr txBox="1"/>
            <p:nvPr/>
          </p:nvSpPr>
          <p:spPr>
            <a:xfrm>
              <a:off x="17684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04" name="Google Shape;2804;p49"/>
          <p:cNvSpPr txBox="1"/>
          <p:nvPr/>
        </p:nvSpPr>
        <p:spPr>
          <a:xfrm>
            <a:off x="18687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5" name="Google Shape;2805;p49"/>
          <p:cNvSpPr txBox="1"/>
          <p:nvPr/>
        </p:nvSpPr>
        <p:spPr>
          <a:xfrm>
            <a:off x="23259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6" name="Google Shape;2806;p49"/>
          <p:cNvSpPr txBox="1"/>
          <p:nvPr/>
        </p:nvSpPr>
        <p:spPr>
          <a:xfrm>
            <a:off x="27831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7" name="Google Shape;2807;p49"/>
          <p:cNvSpPr txBox="1"/>
          <p:nvPr/>
        </p:nvSpPr>
        <p:spPr>
          <a:xfrm>
            <a:off x="3422525" y="32446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8" name="Google Shape;2808;p49"/>
          <p:cNvSpPr txBox="1"/>
          <p:nvPr/>
        </p:nvSpPr>
        <p:spPr>
          <a:xfrm>
            <a:off x="1411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9" name="Google Shape;2809;p49"/>
          <p:cNvSpPr txBox="1"/>
          <p:nvPr/>
        </p:nvSpPr>
        <p:spPr>
          <a:xfrm>
            <a:off x="1868750" y="22630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0" name="Google Shape;2810;p49"/>
          <p:cNvSpPr txBox="1"/>
          <p:nvPr/>
        </p:nvSpPr>
        <p:spPr>
          <a:xfrm>
            <a:off x="2325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1" name="Google Shape;2811;p49"/>
          <p:cNvSpPr txBox="1"/>
          <p:nvPr/>
        </p:nvSpPr>
        <p:spPr>
          <a:xfrm>
            <a:off x="2706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2" name="Google Shape;2812;p49"/>
          <p:cNvSpPr txBox="1"/>
          <p:nvPr/>
        </p:nvSpPr>
        <p:spPr>
          <a:xfrm>
            <a:off x="31641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3" name="Google Shape;2813;p49"/>
          <p:cNvSpPr txBox="1"/>
          <p:nvPr/>
        </p:nvSpPr>
        <p:spPr>
          <a:xfrm>
            <a:off x="3621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4" name="Google Shape;2814;p49"/>
          <p:cNvSpPr txBox="1"/>
          <p:nvPr/>
        </p:nvSpPr>
        <p:spPr>
          <a:xfrm>
            <a:off x="4002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49"/>
          <p:cNvSpPr txBox="1"/>
          <p:nvPr/>
        </p:nvSpPr>
        <p:spPr>
          <a:xfrm>
            <a:off x="4459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6" name="Google Shape;2816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Vanishing and Exploding Gradients</a:t>
            </a:r>
            <a:endParaRPr sz="2600"/>
          </a:p>
        </p:txBody>
      </p:sp>
      <p:sp>
        <p:nvSpPr>
          <p:cNvPr id="237" name="Google Shape;237;p5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5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5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5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2" name="Google Shape;242;p5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5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5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" name="Google Shape;247;p5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5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" name="Google Shape;250;p5"/>
          <p:cNvCxnSpPr>
            <a:stCxn id="238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5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p5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316500" y="2887550"/>
            <a:ext cx="851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backpropagation the gradient through long chains of computations there a two possible issues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5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5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" name="Google Shape;259;p5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5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2" name="Google Shape;262;p5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3" name="Google Shape;263;p5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264" name="Google Shape;2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"/>
          <p:cNvSpPr txBox="1"/>
          <p:nvPr/>
        </p:nvSpPr>
        <p:spPr>
          <a:xfrm>
            <a:off x="668950" y="3609350"/>
            <a:ext cx="79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Gradient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(often): the gradient gets smaller and smaller.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5"/>
          <p:cNvSpPr txBox="1"/>
          <p:nvPr/>
        </p:nvSpPr>
        <p:spPr>
          <a:xfrm>
            <a:off x="668950" y="4142750"/>
            <a:ext cx="57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 Gradient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(rare): the gradient gets bigger and bigger.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5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5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197775" y="4595475"/>
            <a:ext cx="876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multi-dimensional spaces, the multiplications turn into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dot products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What causes vanishing and exploding gradients are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eigenvalues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jacobian matrices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00" y="4658775"/>
            <a:ext cx="400199" cy="3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a convolution?</a:t>
            </a:r>
            <a:endParaRPr sz="2600"/>
          </a:p>
        </p:txBody>
      </p:sp>
      <p:sp>
        <p:nvSpPr>
          <p:cNvPr id="2822" name="Google Shape;2822;p50"/>
          <p:cNvSpPr txBox="1"/>
          <p:nvPr/>
        </p:nvSpPr>
        <p:spPr>
          <a:xfrm>
            <a:off x="98250" y="82477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standard operation, long used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like Photoshop (“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50"/>
          <p:cNvSpPr txBox="1"/>
          <p:nvPr/>
        </p:nvSpPr>
        <p:spPr>
          <a:xfrm>
            <a:off x="357175" y="177597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1D Convolution</a:t>
            </a:r>
            <a:endParaRPr b="1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4" name="Google Shape;2824;p50"/>
          <p:cNvSpPr/>
          <p:nvPr/>
        </p:nvSpPr>
        <p:spPr>
          <a:xfrm>
            <a:off x="138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50"/>
          <p:cNvSpPr/>
          <p:nvPr/>
        </p:nvSpPr>
        <p:spPr>
          <a:xfrm>
            <a:off x="18111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50"/>
          <p:cNvSpPr/>
          <p:nvPr/>
        </p:nvSpPr>
        <p:spPr>
          <a:xfrm>
            <a:off x="2239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50"/>
          <p:cNvSpPr/>
          <p:nvPr/>
        </p:nvSpPr>
        <p:spPr>
          <a:xfrm>
            <a:off x="2668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50"/>
          <p:cNvSpPr/>
          <p:nvPr/>
        </p:nvSpPr>
        <p:spPr>
          <a:xfrm>
            <a:off x="3097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p50"/>
          <p:cNvSpPr/>
          <p:nvPr/>
        </p:nvSpPr>
        <p:spPr>
          <a:xfrm>
            <a:off x="352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50"/>
          <p:cNvSpPr/>
          <p:nvPr/>
        </p:nvSpPr>
        <p:spPr>
          <a:xfrm>
            <a:off x="3954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50"/>
          <p:cNvSpPr/>
          <p:nvPr/>
        </p:nvSpPr>
        <p:spPr>
          <a:xfrm>
            <a:off x="4383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50"/>
          <p:cNvSpPr txBox="1"/>
          <p:nvPr/>
        </p:nvSpPr>
        <p:spPr>
          <a:xfrm>
            <a:off x="147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3" name="Google Shape;2833;p50"/>
          <p:cNvSpPr txBox="1"/>
          <p:nvPr/>
        </p:nvSpPr>
        <p:spPr>
          <a:xfrm>
            <a:off x="19053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4" name="Google Shape;2834;p50"/>
          <p:cNvSpPr txBox="1"/>
          <p:nvPr/>
        </p:nvSpPr>
        <p:spPr>
          <a:xfrm>
            <a:off x="23340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50"/>
          <p:cNvSpPr txBox="1"/>
          <p:nvPr/>
        </p:nvSpPr>
        <p:spPr>
          <a:xfrm>
            <a:off x="27268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6" name="Google Shape;2836;p50"/>
          <p:cNvSpPr txBox="1"/>
          <p:nvPr/>
        </p:nvSpPr>
        <p:spPr>
          <a:xfrm>
            <a:off x="31840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7" name="Google Shape;2837;p50"/>
          <p:cNvSpPr txBox="1"/>
          <p:nvPr/>
        </p:nvSpPr>
        <p:spPr>
          <a:xfrm>
            <a:off x="36041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8" name="Google Shape;2838;p50"/>
          <p:cNvSpPr txBox="1"/>
          <p:nvPr/>
        </p:nvSpPr>
        <p:spPr>
          <a:xfrm>
            <a:off x="40023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9" name="Google Shape;2839;p50"/>
          <p:cNvSpPr txBox="1"/>
          <p:nvPr/>
        </p:nvSpPr>
        <p:spPr>
          <a:xfrm>
            <a:off x="44595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0" name="Google Shape;2840;p50"/>
          <p:cNvSpPr txBox="1"/>
          <p:nvPr/>
        </p:nvSpPr>
        <p:spPr>
          <a:xfrm>
            <a:off x="1411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1" name="Google Shape;2841;p50"/>
          <p:cNvSpPr txBox="1"/>
          <p:nvPr/>
        </p:nvSpPr>
        <p:spPr>
          <a:xfrm>
            <a:off x="1868752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2" name="Google Shape;2842;p50"/>
          <p:cNvSpPr txBox="1"/>
          <p:nvPr/>
        </p:nvSpPr>
        <p:spPr>
          <a:xfrm>
            <a:off x="2325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3" name="Google Shape;2843;p50"/>
          <p:cNvSpPr txBox="1"/>
          <p:nvPr/>
        </p:nvSpPr>
        <p:spPr>
          <a:xfrm>
            <a:off x="27069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4" name="Google Shape;2844;p50"/>
          <p:cNvSpPr txBox="1"/>
          <p:nvPr/>
        </p:nvSpPr>
        <p:spPr>
          <a:xfrm>
            <a:off x="3164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5" name="Google Shape;2845;p50"/>
          <p:cNvSpPr txBox="1"/>
          <p:nvPr/>
        </p:nvSpPr>
        <p:spPr>
          <a:xfrm>
            <a:off x="3621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6" name="Google Shape;2846;p50"/>
          <p:cNvSpPr txBox="1"/>
          <p:nvPr/>
        </p:nvSpPr>
        <p:spPr>
          <a:xfrm>
            <a:off x="40023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7" name="Google Shape;2847;p50"/>
          <p:cNvSpPr txBox="1"/>
          <p:nvPr/>
        </p:nvSpPr>
        <p:spPr>
          <a:xfrm>
            <a:off x="44595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8" name="Google Shape;2848;p50"/>
          <p:cNvSpPr/>
          <p:nvPr/>
        </p:nvSpPr>
        <p:spPr>
          <a:xfrm>
            <a:off x="955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p50"/>
          <p:cNvSpPr txBox="1"/>
          <p:nvPr/>
        </p:nvSpPr>
        <p:spPr>
          <a:xfrm>
            <a:off x="1049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0" name="Google Shape;2850;p50"/>
          <p:cNvSpPr txBox="1"/>
          <p:nvPr/>
        </p:nvSpPr>
        <p:spPr>
          <a:xfrm>
            <a:off x="9846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1" name="Google Shape;2851;p50"/>
          <p:cNvSpPr/>
          <p:nvPr/>
        </p:nvSpPr>
        <p:spPr>
          <a:xfrm>
            <a:off x="4812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50"/>
          <p:cNvSpPr txBox="1"/>
          <p:nvPr/>
        </p:nvSpPr>
        <p:spPr>
          <a:xfrm>
            <a:off x="49062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3" name="Google Shape;2853;p50"/>
          <p:cNvSpPr txBox="1"/>
          <p:nvPr/>
        </p:nvSpPr>
        <p:spPr>
          <a:xfrm>
            <a:off x="4841156" y="4244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4" name="Google Shape;2854;p50"/>
          <p:cNvSpPr/>
          <p:nvPr/>
        </p:nvSpPr>
        <p:spPr>
          <a:xfrm>
            <a:off x="13824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p50"/>
          <p:cNvSpPr/>
          <p:nvPr/>
        </p:nvSpPr>
        <p:spPr>
          <a:xfrm>
            <a:off x="18111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50"/>
          <p:cNvSpPr/>
          <p:nvPr/>
        </p:nvSpPr>
        <p:spPr>
          <a:xfrm>
            <a:off x="22398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50"/>
          <p:cNvSpPr/>
          <p:nvPr/>
        </p:nvSpPr>
        <p:spPr>
          <a:xfrm>
            <a:off x="26685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50"/>
          <p:cNvSpPr/>
          <p:nvPr/>
        </p:nvSpPr>
        <p:spPr>
          <a:xfrm>
            <a:off x="30972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p50"/>
          <p:cNvSpPr/>
          <p:nvPr/>
        </p:nvSpPr>
        <p:spPr>
          <a:xfrm>
            <a:off x="35259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50"/>
          <p:cNvSpPr/>
          <p:nvPr/>
        </p:nvSpPr>
        <p:spPr>
          <a:xfrm>
            <a:off x="39546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p50"/>
          <p:cNvSpPr/>
          <p:nvPr/>
        </p:nvSpPr>
        <p:spPr>
          <a:xfrm>
            <a:off x="4383350" y="26813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50"/>
          <p:cNvSpPr txBox="1"/>
          <p:nvPr/>
        </p:nvSpPr>
        <p:spPr>
          <a:xfrm>
            <a:off x="1476650" y="26440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3" name="Google Shape;2863;p50"/>
          <p:cNvSpPr txBox="1"/>
          <p:nvPr/>
        </p:nvSpPr>
        <p:spPr>
          <a:xfrm>
            <a:off x="2334050" y="26440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4" name="Google Shape;2864;p50"/>
          <p:cNvSpPr txBox="1"/>
          <p:nvPr/>
        </p:nvSpPr>
        <p:spPr>
          <a:xfrm>
            <a:off x="3184063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5" name="Google Shape;2865;p50"/>
          <p:cNvSpPr txBox="1"/>
          <p:nvPr/>
        </p:nvSpPr>
        <p:spPr>
          <a:xfrm>
            <a:off x="360418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6" name="Google Shape;2866;p50"/>
          <p:cNvSpPr txBox="1"/>
          <p:nvPr/>
        </p:nvSpPr>
        <p:spPr>
          <a:xfrm>
            <a:off x="40023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7" name="Google Shape;2867;p50"/>
          <p:cNvSpPr txBox="1"/>
          <p:nvPr/>
        </p:nvSpPr>
        <p:spPr>
          <a:xfrm>
            <a:off x="4459538" y="26440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8" name="Google Shape;2868;p50"/>
          <p:cNvSpPr txBox="1"/>
          <p:nvPr/>
        </p:nvSpPr>
        <p:spPr>
          <a:xfrm>
            <a:off x="18687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9" name="Google Shape;2869;p50"/>
          <p:cNvSpPr txBox="1"/>
          <p:nvPr/>
        </p:nvSpPr>
        <p:spPr>
          <a:xfrm>
            <a:off x="23259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0" name="Google Shape;2870;p50"/>
          <p:cNvSpPr txBox="1"/>
          <p:nvPr/>
        </p:nvSpPr>
        <p:spPr>
          <a:xfrm>
            <a:off x="27831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1" name="Google Shape;2871;p50"/>
          <p:cNvSpPr txBox="1"/>
          <p:nvPr/>
        </p:nvSpPr>
        <p:spPr>
          <a:xfrm>
            <a:off x="31641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2" name="Google Shape;2872;p50"/>
          <p:cNvSpPr txBox="1"/>
          <p:nvPr/>
        </p:nvSpPr>
        <p:spPr>
          <a:xfrm>
            <a:off x="36213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3" name="Google Shape;2873;p50"/>
          <p:cNvSpPr txBox="1"/>
          <p:nvPr/>
        </p:nvSpPr>
        <p:spPr>
          <a:xfrm>
            <a:off x="40023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4" name="Google Shape;2874;p50"/>
          <p:cNvSpPr txBox="1"/>
          <p:nvPr/>
        </p:nvSpPr>
        <p:spPr>
          <a:xfrm>
            <a:off x="4459550" y="26440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5" name="Google Shape;2875;p50"/>
          <p:cNvGrpSpPr/>
          <p:nvPr/>
        </p:nvGrpSpPr>
        <p:grpSpPr>
          <a:xfrm>
            <a:off x="1040650" y="2998000"/>
            <a:ext cx="984900" cy="982500"/>
            <a:chOff x="1116850" y="2998000"/>
            <a:chExt cx="984900" cy="982500"/>
          </a:xfrm>
        </p:grpSpPr>
        <p:cxnSp>
          <p:nvCxnSpPr>
            <p:cNvPr id="2876" name="Google Shape;2876;p50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77" name="Google Shape;2877;p50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78" name="Google Shape;2878;p50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79" name="Google Shape;2879;p50"/>
            <p:cNvSpPr txBox="1"/>
            <p:nvPr/>
          </p:nvSpPr>
          <p:spPr>
            <a:xfrm>
              <a:off x="11168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0" name="Google Shape;2880;p50"/>
            <p:cNvSpPr txBox="1"/>
            <p:nvPr/>
          </p:nvSpPr>
          <p:spPr>
            <a:xfrm>
              <a:off x="17684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81" name="Google Shape;2881;p50"/>
          <p:cNvSpPr txBox="1"/>
          <p:nvPr/>
        </p:nvSpPr>
        <p:spPr>
          <a:xfrm>
            <a:off x="984656" y="34254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2" name="Google Shape;2882;p50"/>
          <p:cNvSpPr txBox="1"/>
          <p:nvPr/>
        </p:nvSpPr>
        <p:spPr>
          <a:xfrm>
            <a:off x="1456406" y="34658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3" name="Google Shape;2883;p50"/>
          <p:cNvSpPr txBox="1"/>
          <p:nvPr/>
        </p:nvSpPr>
        <p:spPr>
          <a:xfrm>
            <a:off x="1761206" y="33896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4" name="Google Shape;2884;p50"/>
          <p:cNvSpPr txBox="1"/>
          <p:nvPr/>
        </p:nvSpPr>
        <p:spPr>
          <a:xfrm>
            <a:off x="1456406" y="32372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5" name="Google Shape;2885;p50"/>
          <p:cNvSpPr txBox="1"/>
          <p:nvPr/>
        </p:nvSpPr>
        <p:spPr>
          <a:xfrm>
            <a:off x="1411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6" name="Google Shape;2886;p50"/>
          <p:cNvSpPr txBox="1"/>
          <p:nvPr/>
        </p:nvSpPr>
        <p:spPr>
          <a:xfrm>
            <a:off x="1868750" y="22630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7" name="Google Shape;2887;p50"/>
          <p:cNvSpPr txBox="1"/>
          <p:nvPr/>
        </p:nvSpPr>
        <p:spPr>
          <a:xfrm>
            <a:off x="2325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8" name="Google Shape;2888;p50"/>
          <p:cNvSpPr txBox="1"/>
          <p:nvPr/>
        </p:nvSpPr>
        <p:spPr>
          <a:xfrm>
            <a:off x="27069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9" name="Google Shape;2889;p50"/>
          <p:cNvSpPr txBox="1"/>
          <p:nvPr/>
        </p:nvSpPr>
        <p:spPr>
          <a:xfrm>
            <a:off x="31641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0" name="Google Shape;2890;p50"/>
          <p:cNvSpPr txBox="1"/>
          <p:nvPr/>
        </p:nvSpPr>
        <p:spPr>
          <a:xfrm>
            <a:off x="3621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1" name="Google Shape;2891;p50"/>
          <p:cNvSpPr txBox="1"/>
          <p:nvPr/>
        </p:nvSpPr>
        <p:spPr>
          <a:xfrm>
            <a:off x="40023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2" name="Google Shape;2892;p50"/>
          <p:cNvSpPr txBox="1"/>
          <p:nvPr/>
        </p:nvSpPr>
        <p:spPr>
          <a:xfrm>
            <a:off x="4459556" y="22630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3" name="Google Shape;28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975" y="1560837"/>
            <a:ext cx="400199" cy="3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4" name="Google Shape;2894;p50"/>
          <p:cNvSpPr txBox="1"/>
          <p:nvPr/>
        </p:nvSpPr>
        <p:spPr>
          <a:xfrm>
            <a:off x="5496650" y="1956150"/>
            <a:ext cx="34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make convolution work, we need to do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padding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at the edges of our input</a:t>
            </a:r>
            <a:r>
              <a:rPr b="0" i="0" lang="en-GB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5" name="Google Shape;2895;p50"/>
          <p:cNvSpPr txBox="1"/>
          <p:nvPr/>
        </p:nvSpPr>
        <p:spPr>
          <a:xfrm>
            <a:off x="5496650" y="2605450"/>
            <a:ext cx="23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Usually, we just add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zeros.</a:t>
            </a:r>
            <a:endParaRPr b="1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6" name="Google Shape;2896;p50"/>
          <p:cNvSpPr txBox="1"/>
          <p:nvPr/>
        </p:nvSpPr>
        <p:spPr>
          <a:xfrm>
            <a:off x="5472650" y="2998000"/>
            <a:ext cx="35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amount of padding depends on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 (kernel) size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7" name="Google Shape;2897;p50"/>
          <p:cNvSpPr txBox="1"/>
          <p:nvPr/>
        </p:nvSpPr>
        <p:spPr>
          <a:xfrm>
            <a:off x="5455050" y="3659550"/>
            <a:ext cx="35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you guess the </a:t>
            </a:r>
            <a:r>
              <a:rPr b="0" i="1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number of zeros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add?  Let’s assume an odd kernel size Ks</a:t>
            </a:r>
            <a:endParaRPr b="0" i="1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8" name="Google Shape;2898;p50"/>
          <p:cNvSpPr/>
          <p:nvPr/>
        </p:nvSpPr>
        <p:spPr>
          <a:xfrm>
            <a:off x="5611125" y="4540200"/>
            <a:ext cx="954600" cy="5325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2p=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50"/>
          <p:cNvSpPr txBox="1"/>
          <p:nvPr/>
        </p:nvSpPr>
        <p:spPr>
          <a:xfrm>
            <a:off x="5703050" y="4221100"/>
            <a:ext cx="59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0" name="Google Shape;2900;p50"/>
          <p:cNvSpPr/>
          <p:nvPr/>
        </p:nvSpPr>
        <p:spPr>
          <a:xfrm>
            <a:off x="7278950" y="4532325"/>
            <a:ext cx="1248000" cy="5325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(K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-1)/2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50"/>
          <p:cNvSpPr txBox="1"/>
          <p:nvPr/>
        </p:nvSpPr>
        <p:spPr>
          <a:xfrm>
            <a:off x="7303250" y="4221100"/>
            <a:ext cx="124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each side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2" name="Google Shape;2902;p50"/>
          <p:cNvSpPr txBox="1"/>
          <p:nvPr/>
        </p:nvSpPr>
        <p:spPr>
          <a:xfrm>
            <a:off x="2286000" y="32499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3" name="Google Shape;2903;p50"/>
          <p:cNvSpPr txBox="1"/>
          <p:nvPr/>
        </p:nvSpPr>
        <p:spPr>
          <a:xfrm>
            <a:off x="3304250" y="32499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4" name="Google Shape;2904;p50"/>
          <p:cNvSpPr txBox="1"/>
          <p:nvPr/>
        </p:nvSpPr>
        <p:spPr>
          <a:xfrm>
            <a:off x="4207000" y="32499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5" name="Google Shape;2905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Kernel Size</a:t>
            </a:r>
            <a:endParaRPr sz="2600"/>
          </a:p>
        </p:txBody>
      </p:sp>
      <p:sp>
        <p:nvSpPr>
          <p:cNvPr id="2911" name="Google Shape;2911;p52"/>
          <p:cNvSpPr/>
          <p:nvPr/>
        </p:nvSpPr>
        <p:spPr>
          <a:xfrm>
            <a:off x="7728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52"/>
          <p:cNvSpPr/>
          <p:nvPr/>
        </p:nvSpPr>
        <p:spPr>
          <a:xfrm>
            <a:off x="12015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52"/>
          <p:cNvSpPr/>
          <p:nvPr/>
        </p:nvSpPr>
        <p:spPr>
          <a:xfrm>
            <a:off x="16302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52"/>
          <p:cNvSpPr/>
          <p:nvPr/>
        </p:nvSpPr>
        <p:spPr>
          <a:xfrm>
            <a:off x="20589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52"/>
          <p:cNvSpPr/>
          <p:nvPr/>
        </p:nvSpPr>
        <p:spPr>
          <a:xfrm>
            <a:off x="24876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52"/>
          <p:cNvSpPr/>
          <p:nvPr/>
        </p:nvSpPr>
        <p:spPr>
          <a:xfrm>
            <a:off x="29163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52"/>
          <p:cNvSpPr/>
          <p:nvPr/>
        </p:nvSpPr>
        <p:spPr>
          <a:xfrm>
            <a:off x="33450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p52"/>
          <p:cNvSpPr/>
          <p:nvPr/>
        </p:nvSpPr>
        <p:spPr>
          <a:xfrm>
            <a:off x="37737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p52"/>
          <p:cNvSpPr txBox="1"/>
          <p:nvPr/>
        </p:nvSpPr>
        <p:spPr>
          <a:xfrm>
            <a:off x="8670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0" name="Google Shape;2920;p52"/>
          <p:cNvSpPr txBox="1"/>
          <p:nvPr/>
        </p:nvSpPr>
        <p:spPr>
          <a:xfrm>
            <a:off x="12957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1" name="Google Shape;2921;p52"/>
          <p:cNvSpPr txBox="1"/>
          <p:nvPr/>
        </p:nvSpPr>
        <p:spPr>
          <a:xfrm>
            <a:off x="17244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2" name="Google Shape;2922;p52"/>
          <p:cNvSpPr txBox="1"/>
          <p:nvPr/>
        </p:nvSpPr>
        <p:spPr>
          <a:xfrm>
            <a:off x="2117263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3" name="Google Shape;2923;p52"/>
          <p:cNvSpPr txBox="1"/>
          <p:nvPr/>
        </p:nvSpPr>
        <p:spPr>
          <a:xfrm>
            <a:off x="2574463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4" name="Google Shape;2924;p52"/>
          <p:cNvSpPr txBox="1"/>
          <p:nvPr/>
        </p:nvSpPr>
        <p:spPr>
          <a:xfrm>
            <a:off x="299458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5" name="Google Shape;2925;p52"/>
          <p:cNvSpPr txBox="1"/>
          <p:nvPr/>
        </p:nvSpPr>
        <p:spPr>
          <a:xfrm>
            <a:off x="339273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6" name="Google Shape;2926;p52"/>
          <p:cNvSpPr txBox="1"/>
          <p:nvPr/>
        </p:nvSpPr>
        <p:spPr>
          <a:xfrm>
            <a:off x="384993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7" name="Google Shape;2927;p52"/>
          <p:cNvSpPr txBox="1"/>
          <p:nvPr/>
        </p:nvSpPr>
        <p:spPr>
          <a:xfrm>
            <a:off x="8019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8" name="Google Shape;2928;p52"/>
          <p:cNvSpPr txBox="1"/>
          <p:nvPr/>
        </p:nvSpPr>
        <p:spPr>
          <a:xfrm>
            <a:off x="1259152" y="4701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9" name="Google Shape;2929;p52"/>
          <p:cNvSpPr txBox="1"/>
          <p:nvPr/>
        </p:nvSpPr>
        <p:spPr>
          <a:xfrm>
            <a:off x="17163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0" name="Google Shape;2930;p52"/>
          <p:cNvSpPr txBox="1"/>
          <p:nvPr/>
        </p:nvSpPr>
        <p:spPr>
          <a:xfrm>
            <a:off x="20973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52"/>
          <p:cNvSpPr txBox="1"/>
          <p:nvPr/>
        </p:nvSpPr>
        <p:spPr>
          <a:xfrm>
            <a:off x="25545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52"/>
          <p:cNvSpPr txBox="1"/>
          <p:nvPr/>
        </p:nvSpPr>
        <p:spPr>
          <a:xfrm>
            <a:off x="30117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52"/>
          <p:cNvSpPr txBox="1"/>
          <p:nvPr/>
        </p:nvSpPr>
        <p:spPr>
          <a:xfrm>
            <a:off x="33927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52"/>
          <p:cNvSpPr txBox="1"/>
          <p:nvPr/>
        </p:nvSpPr>
        <p:spPr>
          <a:xfrm>
            <a:off x="38499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5" name="Google Shape;2935;p52"/>
          <p:cNvSpPr/>
          <p:nvPr/>
        </p:nvSpPr>
        <p:spPr>
          <a:xfrm>
            <a:off x="3459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52"/>
          <p:cNvSpPr txBox="1"/>
          <p:nvPr/>
        </p:nvSpPr>
        <p:spPr>
          <a:xfrm>
            <a:off x="4401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52"/>
          <p:cNvSpPr txBox="1"/>
          <p:nvPr/>
        </p:nvSpPr>
        <p:spPr>
          <a:xfrm>
            <a:off x="3750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8" name="Google Shape;2938;p52"/>
          <p:cNvSpPr/>
          <p:nvPr/>
        </p:nvSpPr>
        <p:spPr>
          <a:xfrm>
            <a:off x="42024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52"/>
          <p:cNvSpPr txBox="1"/>
          <p:nvPr/>
        </p:nvSpPr>
        <p:spPr>
          <a:xfrm>
            <a:off x="42966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0" name="Google Shape;2940;p52"/>
          <p:cNvSpPr txBox="1"/>
          <p:nvPr/>
        </p:nvSpPr>
        <p:spPr>
          <a:xfrm>
            <a:off x="42315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1" name="Google Shape;2941;p52"/>
          <p:cNvSpPr/>
          <p:nvPr/>
        </p:nvSpPr>
        <p:spPr>
          <a:xfrm>
            <a:off x="7728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p52"/>
          <p:cNvSpPr/>
          <p:nvPr/>
        </p:nvSpPr>
        <p:spPr>
          <a:xfrm>
            <a:off x="12015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p52"/>
          <p:cNvSpPr/>
          <p:nvPr/>
        </p:nvSpPr>
        <p:spPr>
          <a:xfrm>
            <a:off x="16302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52"/>
          <p:cNvSpPr/>
          <p:nvPr/>
        </p:nvSpPr>
        <p:spPr>
          <a:xfrm>
            <a:off x="20589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52"/>
          <p:cNvSpPr/>
          <p:nvPr/>
        </p:nvSpPr>
        <p:spPr>
          <a:xfrm>
            <a:off x="24876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52"/>
          <p:cNvSpPr/>
          <p:nvPr/>
        </p:nvSpPr>
        <p:spPr>
          <a:xfrm>
            <a:off x="29163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52"/>
          <p:cNvSpPr/>
          <p:nvPr/>
        </p:nvSpPr>
        <p:spPr>
          <a:xfrm>
            <a:off x="33450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52"/>
          <p:cNvSpPr/>
          <p:nvPr/>
        </p:nvSpPr>
        <p:spPr>
          <a:xfrm>
            <a:off x="37737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52"/>
          <p:cNvSpPr txBox="1"/>
          <p:nvPr/>
        </p:nvSpPr>
        <p:spPr>
          <a:xfrm>
            <a:off x="867050" y="3101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0" name="Google Shape;2950;p52"/>
          <p:cNvSpPr txBox="1"/>
          <p:nvPr/>
        </p:nvSpPr>
        <p:spPr>
          <a:xfrm>
            <a:off x="1724450" y="31012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1" name="Google Shape;2951;p52"/>
          <p:cNvSpPr txBox="1"/>
          <p:nvPr/>
        </p:nvSpPr>
        <p:spPr>
          <a:xfrm>
            <a:off x="2574463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2" name="Google Shape;2952;p52"/>
          <p:cNvSpPr txBox="1"/>
          <p:nvPr/>
        </p:nvSpPr>
        <p:spPr>
          <a:xfrm>
            <a:off x="2994588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3" name="Google Shape;2953;p52"/>
          <p:cNvSpPr txBox="1"/>
          <p:nvPr/>
        </p:nvSpPr>
        <p:spPr>
          <a:xfrm>
            <a:off x="3392738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4" name="Google Shape;2954;p52"/>
          <p:cNvSpPr txBox="1"/>
          <p:nvPr/>
        </p:nvSpPr>
        <p:spPr>
          <a:xfrm>
            <a:off x="3849938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5" name="Google Shape;2955;p52"/>
          <p:cNvSpPr txBox="1"/>
          <p:nvPr/>
        </p:nvSpPr>
        <p:spPr>
          <a:xfrm>
            <a:off x="12591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6" name="Google Shape;2956;p52"/>
          <p:cNvSpPr txBox="1"/>
          <p:nvPr/>
        </p:nvSpPr>
        <p:spPr>
          <a:xfrm>
            <a:off x="17163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7" name="Google Shape;2957;p52"/>
          <p:cNvSpPr txBox="1"/>
          <p:nvPr/>
        </p:nvSpPr>
        <p:spPr>
          <a:xfrm>
            <a:off x="21735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8" name="Google Shape;2958;p52"/>
          <p:cNvSpPr txBox="1"/>
          <p:nvPr/>
        </p:nvSpPr>
        <p:spPr>
          <a:xfrm>
            <a:off x="25545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9" name="Google Shape;2959;p52"/>
          <p:cNvSpPr txBox="1"/>
          <p:nvPr/>
        </p:nvSpPr>
        <p:spPr>
          <a:xfrm>
            <a:off x="30117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0" name="Google Shape;2960;p52"/>
          <p:cNvSpPr txBox="1"/>
          <p:nvPr/>
        </p:nvSpPr>
        <p:spPr>
          <a:xfrm>
            <a:off x="33927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1" name="Google Shape;2961;p52"/>
          <p:cNvSpPr txBox="1"/>
          <p:nvPr/>
        </p:nvSpPr>
        <p:spPr>
          <a:xfrm>
            <a:off x="38499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2" name="Google Shape;2962;p52"/>
          <p:cNvGrpSpPr/>
          <p:nvPr/>
        </p:nvGrpSpPr>
        <p:grpSpPr>
          <a:xfrm>
            <a:off x="431050" y="3455200"/>
            <a:ext cx="984900" cy="982500"/>
            <a:chOff x="1116850" y="2998000"/>
            <a:chExt cx="984900" cy="982500"/>
          </a:xfrm>
        </p:grpSpPr>
        <p:cxnSp>
          <p:nvCxnSpPr>
            <p:cNvPr id="2963" name="Google Shape;2963;p52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64" name="Google Shape;2964;p52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65" name="Google Shape;2965;p52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66" name="Google Shape;2966;p52"/>
            <p:cNvSpPr txBox="1"/>
            <p:nvPr/>
          </p:nvSpPr>
          <p:spPr>
            <a:xfrm>
              <a:off x="11168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7" name="Google Shape;2967;p52"/>
            <p:cNvSpPr txBox="1"/>
            <p:nvPr/>
          </p:nvSpPr>
          <p:spPr>
            <a:xfrm>
              <a:off x="1768450" y="32273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68" name="Google Shape;2968;p52"/>
          <p:cNvSpPr txBox="1"/>
          <p:nvPr/>
        </p:nvSpPr>
        <p:spPr>
          <a:xfrm>
            <a:off x="375056" y="38826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9" name="Google Shape;2969;p52"/>
          <p:cNvSpPr txBox="1"/>
          <p:nvPr/>
        </p:nvSpPr>
        <p:spPr>
          <a:xfrm>
            <a:off x="846806" y="39230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0" name="Google Shape;2970;p52"/>
          <p:cNvSpPr txBox="1"/>
          <p:nvPr/>
        </p:nvSpPr>
        <p:spPr>
          <a:xfrm>
            <a:off x="1151606" y="38468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1" name="Google Shape;2971;p52"/>
          <p:cNvSpPr txBox="1"/>
          <p:nvPr/>
        </p:nvSpPr>
        <p:spPr>
          <a:xfrm>
            <a:off x="846806" y="36944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2" name="Google Shape;2972;p52"/>
          <p:cNvSpPr txBox="1"/>
          <p:nvPr/>
        </p:nvSpPr>
        <p:spPr>
          <a:xfrm>
            <a:off x="8019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3" name="Google Shape;2973;p52"/>
          <p:cNvSpPr txBox="1"/>
          <p:nvPr/>
        </p:nvSpPr>
        <p:spPr>
          <a:xfrm>
            <a:off x="1259150" y="2720200"/>
            <a:ext cx="3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4" name="Google Shape;2974;p52"/>
          <p:cNvSpPr txBox="1"/>
          <p:nvPr/>
        </p:nvSpPr>
        <p:spPr>
          <a:xfrm>
            <a:off x="17163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5" name="Google Shape;2975;p52"/>
          <p:cNvSpPr txBox="1"/>
          <p:nvPr/>
        </p:nvSpPr>
        <p:spPr>
          <a:xfrm>
            <a:off x="20973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6" name="Google Shape;2976;p52"/>
          <p:cNvSpPr txBox="1"/>
          <p:nvPr/>
        </p:nvSpPr>
        <p:spPr>
          <a:xfrm>
            <a:off x="25545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7" name="Google Shape;2977;p52"/>
          <p:cNvSpPr txBox="1"/>
          <p:nvPr/>
        </p:nvSpPr>
        <p:spPr>
          <a:xfrm>
            <a:off x="30117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8" name="Google Shape;2978;p52"/>
          <p:cNvSpPr txBox="1"/>
          <p:nvPr/>
        </p:nvSpPr>
        <p:spPr>
          <a:xfrm>
            <a:off x="33927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9" name="Google Shape;2979;p52"/>
          <p:cNvSpPr txBox="1"/>
          <p:nvPr/>
        </p:nvSpPr>
        <p:spPr>
          <a:xfrm>
            <a:off x="3849956" y="27202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0" name="Google Shape;2980;p52"/>
          <p:cNvSpPr txBox="1"/>
          <p:nvPr/>
        </p:nvSpPr>
        <p:spPr>
          <a:xfrm>
            <a:off x="286200" y="1221125"/>
            <a:ext cx="8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length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convolving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(which corresponds to the number of learnable parameters)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Size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52"/>
          <p:cNvSpPr txBox="1"/>
          <p:nvPr/>
        </p:nvSpPr>
        <p:spPr>
          <a:xfrm>
            <a:off x="267750" y="1975200"/>
            <a:ext cx="84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an architectural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set.  Depending on the kernel size we can embed more or less local information.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52"/>
          <p:cNvSpPr txBox="1"/>
          <p:nvPr/>
        </p:nvSpPr>
        <p:spPr>
          <a:xfrm>
            <a:off x="286200" y="789900"/>
            <a:ext cx="85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weights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filter w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from the data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3" name="Google Shape;2983;p52"/>
          <p:cNvGrpSpPr/>
          <p:nvPr/>
        </p:nvGrpSpPr>
        <p:grpSpPr>
          <a:xfrm>
            <a:off x="5246600" y="3150400"/>
            <a:ext cx="817500" cy="982500"/>
            <a:chOff x="1208000" y="2998000"/>
            <a:chExt cx="817500" cy="982500"/>
          </a:xfrm>
        </p:grpSpPr>
        <p:cxnSp>
          <p:nvCxnSpPr>
            <p:cNvPr id="2984" name="Google Shape;2984;p52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85" name="Google Shape;2985;p52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86" name="Google Shape;2986;p52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987" name="Google Shape;2987;p52"/>
          <p:cNvSpPr txBox="1"/>
          <p:nvPr/>
        </p:nvSpPr>
        <p:spPr>
          <a:xfrm>
            <a:off x="5099456" y="35778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8" name="Google Shape;2988;p52"/>
          <p:cNvSpPr txBox="1"/>
          <p:nvPr/>
        </p:nvSpPr>
        <p:spPr>
          <a:xfrm>
            <a:off x="5571206" y="36182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9" name="Google Shape;2989;p52"/>
          <p:cNvSpPr txBox="1"/>
          <p:nvPr/>
        </p:nvSpPr>
        <p:spPr>
          <a:xfrm>
            <a:off x="5876006" y="35420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0" name="Google Shape;2990;p52"/>
          <p:cNvSpPr txBox="1"/>
          <p:nvPr/>
        </p:nvSpPr>
        <p:spPr>
          <a:xfrm>
            <a:off x="5321500" y="272927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1" name="Google Shape;2991;p52"/>
          <p:cNvCxnSpPr/>
          <p:nvPr/>
        </p:nvCxnSpPr>
        <p:spPr>
          <a:xfrm flipH="1" rot="10800000">
            <a:off x="6999200" y="3150400"/>
            <a:ext cx="38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2" name="Google Shape;2992;p52"/>
          <p:cNvCxnSpPr/>
          <p:nvPr/>
        </p:nvCxnSpPr>
        <p:spPr>
          <a:xfrm rot="10800000">
            <a:off x="7388000" y="31504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3" name="Google Shape;2993;p52"/>
          <p:cNvCxnSpPr/>
          <p:nvPr/>
        </p:nvCxnSpPr>
        <p:spPr>
          <a:xfrm rot="10800000">
            <a:off x="7388000" y="3150400"/>
            <a:ext cx="4287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4" name="Google Shape;2994;p52"/>
          <p:cNvSpPr txBox="1"/>
          <p:nvPr/>
        </p:nvSpPr>
        <p:spPr>
          <a:xfrm>
            <a:off x="6852056" y="35778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5" name="Google Shape;2995;p52"/>
          <p:cNvSpPr txBox="1"/>
          <p:nvPr/>
        </p:nvSpPr>
        <p:spPr>
          <a:xfrm>
            <a:off x="7323806" y="36182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6" name="Google Shape;2996;p52"/>
          <p:cNvSpPr txBox="1"/>
          <p:nvPr/>
        </p:nvSpPr>
        <p:spPr>
          <a:xfrm>
            <a:off x="7628606" y="35420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7" name="Google Shape;2997;p52"/>
          <p:cNvSpPr txBox="1"/>
          <p:nvPr/>
        </p:nvSpPr>
        <p:spPr>
          <a:xfrm>
            <a:off x="7074100" y="272927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8" name="Google Shape;2998;p52"/>
          <p:cNvCxnSpPr>
            <a:endCxn id="2997" idx="2"/>
          </p:cNvCxnSpPr>
          <p:nvPr/>
        </p:nvCxnSpPr>
        <p:spPr>
          <a:xfrm flipH="1" rot="10800000">
            <a:off x="6715000" y="3129475"/>
            <a:ext cx="685500" cy="8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9" name="Google Shape;2999;p52"/>
          <p:cNvCxnSpPr/>
          <p:nvPr/>
        </p:nvCxnSpPr>
        <p:spPr>
          <a:xfrm rot="10800000">
            <a:off x="7387975" y="3150425"/>
            <a:ext cx="898800" cy="7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0" name="Google Shape;3000;p52"/>
          <p:cNvSpPr txBox="1"/>
          <p:nvPr/>
        </p:nvSpPr>
        <p:spPr>
          <a:xfrm>
            <a:off x="6547256" y="35016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1" name="Google Shape;3001;p52"/>
          <p:cNvSpPr txBox="1"/>
          <p:nvPr/>
        </p:nvSpPr>
        <p:spPr>
          <a:xfrm>
            <a:off x="7918856" y="32730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52"/>
          <p:cNvSpPr txBox="1"/>
          <p:nvPr/>
        </p:nvSpPr>
        <p:spPr>
          <a:xfrm>
            <a:off x="1676400" y="37833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52"/>
          <p:cNvSpPr txBox="1"/>
          <p:nvPr/>
        </p:nvSpPr>
        <p:spPr>
          <a:xfrm>
            <a:off x="2694650" y="37833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4" name="Google Shape;3004;p52"/>
          <p:cNvSpPr txBox="1"/>
          <p:nvPr/>
        </p:nvSpPr>
        <p:spPr>
          <a:xfrm>
            <a:off x="3597400" y="37833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5" name="Google Shape;3005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Output Channels</a:t>
            </a:r>
            <a:endParaRPr sz="2600"/>
          </a:p>
        </p:txBody>
      </p:sp>
      <p:sp>
        <p:nvSpPr>
          <p:cNvPr id="3011" name="Google Shape;3011;p53"/>
          <p:cNvSpPr/>
          <p:nvPr/>
        </p:nvSpPr>
        <p:spPr>
          <a:xfrm>
            <a:off x="7728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53"/>
          <p:cNvSpPr/>
          <p:nvPr/>
        </p:nvSpPr>
        <p:spPr>
          <a:xfrm>
            <a:off x="12015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53"/>
          <p:cNvSpPr/>
          <p:nvPr/>
        </p:nvSpPr>
        <p:spPr>
          <a:xfrm>
            <a:off x="16302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53"/>
          <p:cNvSpPr/>
          <p:nvPr/>
        </p:nvSpPr>
        <p:spPr>
          <a:xfrm>
            <a:off x="20589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53"/>
          <p:cNvSpPr/>
          <p:nvPr/>
        </p:nvSpPr>
        <p:spPr>
          <a:xfrm>
            <a:off x="24876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53"/>
          <p:cNvSpPr/>
          <p:nvPr/>
        </p:nvSpPr>
        <p:spPr>
          <a:xfrm>
            <a:off x="29163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53"/>
          <p:cNvSpPr/>
          <p:nvPr/>
        </p:nvSpPr>
        <p:spPr>
          <a:xfrm>
            <a:off x="33450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53"/>
          <p:cNvSpPr/>
          <p:nvPr/>
        </p:nvSpPr>
        <p:spPr>
          <a:xfrm>
            <a:off x="37737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53"/>
          <p:cNvSpPr txBox="1"/>
          <p:nvPr/>
        </p:nvSpPr>
        <p:spPr>
          <a:xfrm>
            <a:off x="8670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0" name="Google Shape;3020;p53"/>
          <p:cNvSpPr txBox="1"/>
          <p:nvPr/>
        </p:nvSpPr>
        <p:spPr>
          <a:xfrm>
            <a:off x="12957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1" name="Google Shape;3021;p53"/>
          <p:cNvSpPr txBox="1"/>
          <p:nvPr/>
        </p:nvSpPr>
        <p:spPr>
          <a:xfrm>
            <a:off x="17244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2" name="Google Shape;3022;p53"/>
          <p:cNvSpPr txBox="1"/>
          <p:nvPr/>
        </p:nvSpPr>
        <p:spPr>
          <a:xfrm>
            <a:off x="2117263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3" name="Google Shape;3023;p53"/>
          <p:cNvSpPr txBox="1"/>
          <p:nvPr/>
        </p:nvSpPr>
        <p:spPr>
          <a:xfrm>
            <a:off x="2574463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4" name="Google Shape;3024;p53"/>
          <p:cNvSpPr txBox="1"/>
          <p:nvPr/>
        </p:nvSpPr>
        <p:spPr>
          <a:xfrm>
            <a:off x="299458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5" name="Google Shape;3025;p53"/>
          <p:cNvSpPr txBox="1"/>
          <p:nvPr/>
        </p:nvSpPr>
        <p:spPr>
          <a:xfrm>
            <a:off x="339273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6" name="Google Shape;3026;p53"/>
          <p:cNvSpPr txBox="1"/>
          <p:nvPr/>
        </p:nvSpPr>
        <p:spPr>
          <a:xfrm>
            <a:off x="3849938" y="4396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7" name="Google Shape;3027;p53"/>
          <p:cNvSpPr txBox="1"/>
          <p:nvPr/>
        </p:nvSpPr>
        <p:spPr>
          <a:xfrm>
            <a:off x="8019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8" name="Google Shape;3028;p53"/>
          <p:cNvSpPr txBox="1"/>
          <p:nvPr/>
        </p:nvSpPr>
        <p:spPr>
          <a:xfrm>
            <a:off x="1259152" y="4701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9" name="Google Shape;3029;p53"/>
          <p:cNvSpPr txBox="1"/>
          <p:nvPr/>
        </p:nvSpPr>
        <p:spPr>
          <a:xfrm>
            <a:off x="17163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0" name="Google Shape;3030;p53"/>
          <p:cNvSpPr txBox="1"/>
          <p:nvPr/>
        </p:nvSpPr>
        <p:spPr>
          <a:xfrm>
            <a:off x="20973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1" name="Google Shape;3031;p53"/>
          <p:cNvSpPr txBox="1"/>
          <p:nvPr/>
        </p:nvSpPr>
        <p:spPr>
          <a:xfrm>
            <a:off x="25545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2" name="Google Shape;3032;p53"/>
          <p:cNvSpPr txBox="1"/>
          <p:nvPr/>
        </p:nvSpPr>
        <p:spPr>
          <a:xfrm>
            <a:off x="30117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3" name="Google Shape;3033;p53"/>
          <p:cNvSpPr txBox="1"/>
          <p:nvPr/>
        </p:nvSpPr>
        <p:spPr>
          <a:xfrm>
            <a:off x="33927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4" name="Google Shape;3034;p53"/>
          <p:cNvSpPr txBox="1"/>
          <p:nvPr/>
        </p:nvSpPr>
        <p:spPr>
          <a:xfrm>
            <a:off x="38499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53"/>
          <p:cNvSpPr/>
          <p:nvPr/>
        </p:nvSpPr>
        <p:spPr>
          <a:xfrm>
            <a:off x="3459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53"/>
          <p:cNvSpPr txBox="1"/>
          <p:nvPr/>
        </p:nvSpPr>
        <p:spPr>
          <a:xfrm>
            <a:off x="4401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53"/>
          <p:cNvSpPr txBox="1"/>
          <p:nvPr/>
        </p:nvSpPr>
        <p:spPr>
          <a:xfrm>
            <a:off x="3750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8" name="Google Shape;3038;p53"/>
          <p:cNvSpPr/>
          <p:nvPr/>
        </p:nvSpPr>
        <p:spPr>
          <a:xfrm>
            <a:off x="4202450" y="4433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53"/>
          <p:cNvSpPr txBox="1"/>
          <p:nvPr/>
        </p:nvSpPr>
        <p:spPr>
          <a:xfrm>
            <a:off x="4296650" y="4396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0" name="Google Shape;3040;p53"/>
          <p:cNvSpPr txBox="1"/>
          <p:nvPr/>
        </p:nvSpPr>
        <p:spPr>
          <a:xfrm>
            <a:off x="4231556" y="4701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53"/>
          <p:cNvSpPr/>
          <p:nvPr/>
        </p:nvSpPr>
        <p:spPr>
          <a:xfrm>
            <a:off x="4680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53"/>
          <p:cNvSpPr/>
          <p:nvPr/>
        </p:nvSpPr>
        <p:spPr>
          <a:xfrm>
            <a:off x="8967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53"/>
          <p:cNvSpPr/>
          <p:nvPr/>
        </p:nvSpPr>
        <p:spPr>
          <a:xfrm>
            <a:off x="13254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53"/>
          <p:cNvSpPr/>
          <p:nvPr/>
        </p:nvSpPr>
        <p:spPr>
          <a:xfrm>
            <a:off x="17541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53"/>
          <p:cNvSpPr/>
          <p:nvPr/>
        </p:nvSpPr>
        <p:spPr>
          <a:xfrm>
            <a:off x="21828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53"/>
          <p:cNvSpPr/>
          <p:nvPr/>
        </p:nvSpPr>
        <p:spPr>
          <a:xfrm>
            <a:off x="26115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53"/>
          <p:cNvSpPr/>
          <p:nvPr/>
        </p:nvSpPr>
        <p:spPr>
          <a:xfrm>
            <a:off x="30402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53"/>
          <p:cNvSpPr/>
          <p:nvPr/>
        </p:nvSpPr>
        <p:spPr>
          <a:xfrm>
            <a:off x="3468950" y="3519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53"/>
          <p:cNvSpPr txBox="1"/>
          <p:nvPr/>
        </p:nvSpPr>
        <p:spPr>
          <a:xfrm>
            <a:off x="562250" y="3482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0" name="Google Shape;3050;p53"/>
          <p:cNvSpPr txBox="1"/>
          <p:nvPr/>
        </p:nvSpPr>
        <p:spPr>
          <a:xfrm>
            <a:off x="1419650" y="34822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1" name="Google Shape;3051;p53"/>
          <p:cNvSpPr txBox="1"/>
          <p:nvPr/>
        </p:nvSpPr>
        <p:spPr>
          <a:xfrm>
            <a:off x="2269663" y="3482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2" name="Google Shape;3052;p53"/>
          <p:cNvSpPr txBox="1"/>
          <p:nvPr/>
        </p:nvSpPr>
        <p:spPr>
          <a:xfrm>
            <a:off x="2689788" y="3482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3" name="Google Shape;3053;p53"/>
          <p:cNvSpPr txBox="1"/>
          <p:nvPr/>
        </p:nvSpPr>
        <p:spPr>
          <a:xfrm>
            <a:off x="3087938" y="3482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53"/>
          <p:cNvSpPr txBox="1"/>
          <p:nvPr/>
        </p:nvSpPr>
        <p:spPr>
          <a:xfrm>
            <a:off x="3545138" y="3482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5" name="Google Shape;3055;p53"/>
          <p:cNvSpPr txBox="1"/>
          <p:nvPr/>
        </p:nvSpPr>
        <p:spPr>
          <a:xfrm>
            <a:off x="9543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53"/>
          <p:cNvSpPr txBox="1"/>
          <p:nvPr/>
        </p:nvSpPr>
        <p:spPr>
          <a:xfrm>
            <a:off x="14115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7" name="Google Shape;3057;p53"/>
          <p:cNvSpPr txBox="1"/>
          <p:nvPr/>
        </p:nvSpPr>
        <p:spPr>
          <a:xfrm>
            <a:off x="18687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8" name="Google Shape;3058;p53"/>
          <p:cNvSpPr txBox="1"/>
          <p:nvPr/>
        </p:nvSpPr>
        <p:spPr>
          <a:xfrm>
            <a:off x="2249750" y="3472338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53"/>
          <p:cNvSpPr txBox="1"/>
          <p:nvPr/>
        </p:nvSpPr>
        <p:spPr>
          <a:xfrm>
            <a:off x="27069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0" name="Google Shape;3060;p53"/>
          <p:cNvSpPr txBox="1"/>
          <p:nvPr/>
        </p:nvSpPr>
        <p:spPr>
          <a:xfrm>
            <a:off x="30879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1" name="Google Shape;3061;p53"/>
          <p:cNvSpPr txBox="1"/>
          <p:nvPr/>
        </p:nvSpPr>
        <p:spPr>
          <a:xfrm>
            <a:off x="3545150" y="3482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2" name="Google Shape;3062;p53"/>
          <p:cNvSpPr txBox="1"/>
          <p:nvPr/>
        </p:nvSpPr>
        <p:spPr>
          <a:xfrm>
            <a:off x="286200" y="7899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convolutional neural networks, we want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react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local patterns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53"/>
          <p:cNvSpPr txBox="1"/>
          <p:nvPr/>
        </p:nvSpPr>
        <p:spPr>
          <a:xfrm>
            <a:off x="286200" y="128475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capture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patterns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have to process the input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different filters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53"/>
          <p:cNvSpPr txBox="1"/>
          <p:nvPr/>
        </p:nvSpPr>
        <p:spPr>
          <a:xfrm>
            <a:off x="295650" y="1738763"/>
            <a:ext cx="85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filter, the convolution produces a “filtered” version of the input that reacts to a different local pattern.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p53"/>
          <p:cNvSpPr txBox="1"/>
          <p:nvPr/>
        </p:nvSpPr>
        <p:spPr>
          <a:xfrm>
            <a:off x="4873350" y="2559700"/>
            <a:ext cx="418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these outputs produced by the convolution are gathered in a single matrix with dimensionality (signal length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x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output channels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6" name="Google Shape;3066;p53"/>
          <p:cNvSpPr txBox="1"/>
          <p:nvPr/>
        </p:nvSpPr>
        <p:spPr>
          <a:xfrm>
            <a:off x="4936125" y="3836200"/>
            <a:ext cx="40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number of output channels corresponds to the number of filters.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53"/>
          <p:cNvSpPr/>
          <p:nvPr/>
        </p:nvSpPr>
        <p:spPr>
          <a:xfrm>
            <a:off x="6204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53"/>
          <p:cNvSpPr/>
          <p:nvPr/>
        </p:nvSpPr>
        <p:spPr>
          <a:xfrm>
            <a:off x="10491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53"/>
          <p:cNvSpPr/>
          <p:nvPr/>
        </p:nvSpPr>
        <p:spPr>
          <a:xfrm>
            <a:off x="14778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53"/>
          <p:cNvSpPr/>
          <p:nvPr/>
        </p:nvSpPr>
        <p:spPr>
          <a:xfrm>
            <a:off x="19065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Google Shape;3071;p53"/>
          <p:cNvSpPr/>
          <p:nvPr/>
        </p:nvSpPr>
        <p:spPr>
          <a:xfrm>
            <a:off x="23352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Google Shape;3072;p53"/>
          <p:cNvSpPr/>
          <p:nvPr/>
        </p:nvSpPr>
        <p:spPr>
          <a:xfrm>
            <a:off x="27639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53"/>
          <p:cNvSpPr/>
          <p:nvPr/>
        </p:nvSpPr>
        <p:spPr>
          <a:xfrm>
            <a:off x="31926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53"/>
          <p:cNvSpPr/>
          <p:nvPr/>
        </p:nvSpPr>
        <p:spPr>
          <a:xfrm>
            <a:off x="3621350" y="3138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53"/>
          <p:cNvSpPr txBox="1"/>
          <p:nvPr/>
        </p:nvSpPr>
        <p:spPr>
          <a:xfrm>
            <a:off x="714650" y="3101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6" name="Google Shape;3076;p53"/>
          <p:cNvSpPr txBox="1"/>
          <p:nvPr/>
        </p:nvSpPr>
        <p:spPr>
          <a:xfrm>
            <a:off x="1572050" y="31012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7" name="Google Shape;3077;p53"/>
          <p:cNvSpPr txBox="1"/>
          <p:nvPr/>
        </p:nvSpPr>
        <p:spPr>
          <a:xfrm>
            <a:off x="2842188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8" name="Google Shape;3078;p53"/>
          <p:cNvSpPr txBox="1"/>
          <p:nvPr/>
        </p:nvSpPr>
        <p:spPr>
          <a:xfrm>
            <a:off x="3697538" y="31012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9" name="Google Shape;3079;p53"/>
          <p:cNvSpPr txBox="1"/>
          <p:nvPr/>
        </p:nvSpPr>
        <p:spPr>
          <a:xfrm>
            <a:off x="11067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0" name="Google Shape;3080;p53"/>
          <p:cNvSpPr txBox="1"/>
          <p:nvPr/>
        </p:nvSpPr>
        <p:spPr>
          <a:xfrm>
            <a:off x="15639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1" name="Google Shape;3081;p53"/>
          <p:cNvSpPr txBox="1"/>
          <p:nvPr/>
        </p:nvSpPr>
        <p:spPr>
          <a:xfrm>
            <a:off x="20211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2" name="Google Shape;3082;p53"/>
          <p:cNvSpPr txBox="1"/>
          <p:nvPr/>
        </p:nvSpPr>
        <p:spPr>
          <a:xfrm>
            <a:off x="24021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3" name="Google Shape;3083;p53"/>
          <p:cNvSpPr txBox="1"/>
          <p:nvPr/>
        </p:nvSpPr>
        <p:spPr>
          <a:xfrm>
            <a:off x="28593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4" name="Google Shape;3084;p53"/>
          <p:cNvSpPr txBox="1"/>
          <p:nvPr/>
        </p:nvSpPr>
        <p:spPr>
          <a:xfrm>
            <a:off x="32403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5" name="Google Shape;3085;p53"/>
          <p:cNvSpPr txBox="1"/>
          <p:nvPr/>
        </p:nvSpPr>
        <p:spPr>
          <a:xfrm>
            <a:off x="3697550" y="3101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6" name="Google Shape;3086;p53"/>
          <p:cNvSpPr/>
          <p:nvPr/>
        </p:nvSpPr>
        <p:spPr>
          <a:xfrm>
            <a:off x="10776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53"/>
          <p:cNvSpPr/>
          <p:nvPr/>
        </p:nvSpPr>
        <p:spPr>
          <a:xfrm>
            <a:off x="15063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53"/>
          <p:cNvSpPr/>
          <p:nvPr/>
        </p:nvSpPr>
        <p:spPr>
          <a:xfrm>
            <a:off x="19350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53"/>
          <p:cNvSpPr/>
          <p:nvPr/>
        </p:nvSpPr>
        <p:spPr>
          <a:xfrm>
            <a:off x="23637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53"/>
          <p:cNvSpPr/>
          <p:nvPr/>
        </p:nvSpPr>
        <p:spPr>
          <a:xfrm>
            <a:off x="27924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4B4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53"/>
          <p:cNvSpPr/>
          <p:nvPr/>
        </p:nvSpPr>
        <p:spPr>
          <a:xfrm>
            <a:off x="32211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53"/>
          <p:cNvSpPr/>
          <p:nvPr/>
        </p:nvSpPr>
        <p:spPr>
          <a:xfrm>
            <a:off x="36498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53"/>
          <p:cNvSpPr/>
          <p:nvPr/>
        </p:nvSpPr>
        <p:spPr>
          <a:xfrm>
            <a:off x="40785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53"/>
          <p:cNvSpPr txBox="1"/>
          <p:nvPr/>
        </p:nvSpPr>
        <p:spPr>
          <a:xfrm>
            <a:off x="1171850" y="2491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5" name="Google Shape;3095;p53"/>
          <p:cNvSpPr txBox="1"/>
          <p:nvPr/>
        </p:nvSpPr>
        <p:spPr>
          <a:xfrm>
            <a:off x="2029250" y="24916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6" name="Google Shape;3096;p53"/>
          <p:cNvSpPr txBox="1"/>
          <p:nvPr/>
        </p:nvSpPr>
        <p:spPr>
          <a:xfrm>
            <a:off x="3299388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7" name="Google Shape;3097;p53"/>
          <p:cNvSpPr txBox="1"/>
          <p:nvPr/>
        </p:nvSpPr>
        <p:spPr>
          <a:xfrm>
            <a:off x="4154738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8" name="Google Shape;3098;p53"/>
          <p:cNvSpPr txBox="1"/>
          <p:nvPr/>
        </p:nvSpPr>
        <p:spPr>
          <a:xfrm>
            <a:off x="15639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9" name="Google Shape;3099;p53"/>
          <p:cNvSpPr txBox="1"/>
          <p:nvPr/>
        </p:nvSpPr>
        <p:spPr>
          <a:xfrm>
            <a:off x="20211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0" name="Google Shape;3100;p53"/>
          <p:cNvSpPr txBox="1"/>
          <p:nvPr/>
        </p:nvSpPr>
        <p:spPr>
          <a:xfrm>
            <a:off x="24783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1" name="Google Shape;3101;p53"/>
          <p:cNvSpPr txBox="1"/>
          <p:nvPr/>
        </p:nvSpPr>
        <p:spPr>
          <a:xfrm>
            <a:off x="2830975" y="2483225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2" name="Google Shape;3102;p53"/>
          <p:cNvSpPr txBox="1"/>
          <p:nvPr/>
        </p:nvSpPr>
        <p:spPr>
          <a:xfrm>
            <a:off x="33165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3" name="Google Shape;3103;p53"/>
          <p:cNvSpPr txBox="1"/>
          <p:nvPr/>
        </p:nvSpPr>
        <p:spPr>
          <a:xfrm>
            <a:off x="3753950" y="2483225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4" name="Google Shape;3104;p53"/>
          <p:cNvSpPr txBox="1"/>
          <p:nvPr/>
        </p:nvSpPr>
        <p:spPr>
          <a:xfrm>
            <a:off x="41547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05" name="Google Shape;3105;p53"/>
          <p:cNvCxnSpPr/>
          <p:nvPr/>
        </p:nvCxnSpPr>
        <p:spPr>
          <a:xfrm flipH="1" rot="10800000">
            <a:off x="4070225" y="2855050"/>
            <a:ext cx="64290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06" name="Google Shape;3106;p53"/>
          <p:cNvSpPr txBox="1"/>
          <p:nvPr/>
        </p:nvSpPr>
        <p:spPr>
          <a:xfrm rot="-3596750">
            <a:off x="3982723" y="3191763"/>
            <a:ext cx="1302867" cy="35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channels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7" name="Google Shape;3107;p53"/>
          <p:cNvSpPr txBox="1"/>
          <p:nvPr/>
        </p:nvSpPr>
        <p:spPr>
          <a:xfrm>
            <a:off x="40029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8" name="Google Shape;3108;p53"/>
          <p:cNvSpPr txBox="1"/>
          <p:nvPr/>
        </p:nvSpPr>
        <p:spPr>
          <a:xfrm>
            <a:off x="36981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9" name="Google Shape;3109;p53"/>
          <p:cNvSpPr txBox="1"/>
          <p:nvPr/>
        </p:nvSpPr>
        <p:spPr>
          <a:xfrm>
            <a:off x="33171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0" name="Google Shape;3110;p53"/>
          <p:cNvSpPr txBox="1"/>
          <p:nvPr/>
        </p:nvSpPr>
        <p:spPr>
          <a:xfrm>
            <a:off x="27837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1" name="Google Shape;3111;p53"/>
          <p:cNvSpPr txBox="1"/>
          <p:nvPr/>
        </p:nvSpPr>
        <p:spPr>
          <a:xfrm>
            <a:off x="24789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2" name="Google Shape;3112;p53"/>
          <p:cNvSpPr txBox="1"/>
          <p:nvPr/>
        </p:nvSpPr>
        <p:spPr>
          <a:xfrm>
            <a:off x="20217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3" name="Google Shape;3113;p53"/>
          <p:cNvSpPr txBox="1"/>
          <p:nvPr/>
        </p:nvSpPr>
        <p:spPr>
          <a:xfrm>
            <a:off x="15831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4" name="Google Shape;3114;p53"/>
          <p:cNvSpPr txBox="1"/>
          <p:nvPr/>
        </p:nvSpPr>
        <p:spPr>
          <a:xfrm>
            <a:off x="11073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5" name="Google Shape;3115;p53"/>
          <p:cNvSpPr txBox="1"/>
          <p:nvPr/>
        </p:nvSpPr>
        <p:spPr>
          <a:xfrm>
            <a:off x="802556" y="27687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6" name="Google Shape;3116;p53"/>
          <p:cNvGrpSpPr/>
          <p:nvPr/>
        </p:nvGrpSpPr>
        <p:grpSpPr>
          <a:xfrm>
            <a:off x="672185" y="3798763"/>
            <a:ext cx="795836" cy="638822"/>
            <a:chOff x="1208000" y="2998000"/>
            <a:chExt cx="817500" cy="982500"/>
          </a:xfrm>
        </p:grpSpPr>
        <p:cxnSp>
          <p:nvCxnSpPr>
            <p:cNvPr id="3117" name="Google Shape;3117;p53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18" name="Google Shape;3118;p53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19" name="Google Shape;3119;p53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120" name="Google Shape;3120;p53"/>
          <p:cNvSpPr txBox="1"/>
          <p:nvPr/>
        </p:nvSpPr>
        <p:spPr>
          <a:xfrm>
            <a:off x="1473775" y="4053700"/>
            <a:ext cx="24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…………………………………………………………….</a:t>
            </a:r>
            <a:endParaRPr b="0" i="0" sz="7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1" name="Google Shape;3121;p53"/>
          <p:cNvGrpSpPr/>
          <p:nvPr/>
        </p:nvGrpSpPr>
        <p:grpSpPr>
          <a:xfrm>
            <a:off x="1323330" y="3417823"/>
            <a:ext cx="795836" cy="1067192"/>
            <a:chOff x="1208000" y="2998000"/>
            <a:chExt cx="817500" cy="982500"/>
          </a:xfrm>
        </p:grpSpPr>
        <p:cxnSp>
          <p:nvCxnSpPr>
            <p:cNvPr id="3122" name="Google Shape;3122;p53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rgbClr val="09885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23" name="Google Shape;3123;p53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rgbClr val="09885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24" name="Google Shape;3124;p53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rgbClr val="09885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125" name="Google Shape;3125;p53"/>
          <p:cNvSpPr txBox="1"/>
          <p:nvPr/>
        </p:nvSpPr>
        <p:spPr>
          <a:xfrm>
            <a:off x="1702375" y="3825100"/>
            <a:ext cx="24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…………………………………………………………….</a:t>
            </a:r>
            <a:endParaRPr b="0" i="0" sz="7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6" name="Google Shape;3126;p53"/>
          <p:cNvGrpSpPr/>
          <p:nvPr/>
        </p:nvGrpSpPr>
        <p:grpSpPr>
          <a:xfrm>
            <a:off x="2237680" y="2814569"/>
            <a:ext cx="795836" cy="1670348"/>
            <a:chOff x="1208000" y="2998000"/>
            <a:chExt cx="817500" cy="982500"/>
          </a:xfrm>
        </p:grpSpPr>
        <p:cxnSp>
          <p:nvCxnSpPr>
            <p:cNvPr id="3127" name="Google Shape;3127;p53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28" name="Google Shape;3128;p53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29" name="Google Shape;3129;p53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130" name="Google Shape;3130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54"/>
          <p:cNvSpPr/>
          <p:nvPr/>
        </p:nvSpPr>
        <p:spPr>
          <a:xfrm>
            <a:off x="733925" y="3282725"/>
            <a:ext cx="1325100" cy="1420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Input channels</a:t>
            </a:r>
            <a:endParaRPr sz="2600"/>
          </a:p>
        </p:txBody>
      </p:sp>
      <p:sp>
        <p:nvSpPr>
          <p:cNvPr id="3137" name="Google Shape;3137;p54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single-channel inputs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54"/>
          <p:cNvSpPr txBox="1"/>
          <p:nvPr/>
        </p:nvSpPr>
        <p:spPr>
          <a:xfrm>
            <a:off x="272600" y="1351038"/>
            <a:ext cx="82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convolutional framework is flexible enough to manage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multi-channel inputs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well.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p54"/>
          <p:cNvSpPr txBox="1"/>
          <p:nvPr/>
        </p:nvSpPr>
        <p:spPr>
          <a:xfrm>
            <a:off x="272600" y="1884438"/>
            <a:ext cx="82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the convolution takes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multi-channel input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filters it with some filters, and returns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multi-channel output.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54"/>
          <p:cNvSpPr txBox="1"/>
          <p:nvPr/>
        </p:nvSpPr>
        <p:spPr>
          <a:xfrm rot="-5399216">
            <a:off x="4414275" y="3830650"/>
            <a:ext cx="131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Multi-channel inputs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1" name="Google Shape;3141;p54"/>
          <p:cNvSpPr/>
          <p:nvPr/>
        </p:nvSpPr>
        <p:spPr>
          <a:xfrm>
            <a:off x="772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54"/>
          <p:cNvSpPr/>
          <p:nvPr/>
        </p:nvSpPr>
        <p:spPr>
          <a:xfrm>
            <a:off x="1201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p54"/>
          <p:cNvSpPr/>
          <p:nvPr/>
        </p:nvSpPr>
        <p:spPr>
          <a:xfrm>
            <a:off x="1630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54"/>
          <p:cNvSpPr/>
          <p:nvPr/>
        </p:nvSpPr>
        <p:spPr>
          <a:xfrm>
            <a:off x="2058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54"/>
          <p:cNvSpPr/>
          <p:nvPr/>
        </p:nvSpPr>
        <p:spPr>
          <a:xfrm>
            <a:off x="2487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54"/>
          <p:cNvSpPr/>
          <p:nvPr/>
        </p:nvSpPr>
        <p:spPr>
          <a:xfrm>
            <a:off x="2916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54"/>
          <p:cNvSpPr/>
          <p:nvPr/>
        </p:nvSpPr>
        <p:spPr>
          <a:xfrm>
            <a:off x="3345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p54"/>
          <p:cNvSpPr/>
          <p:nvPr/>
        </p:nvSpPr>
        <p:spPr>
          <a:xfrm>
            <a:off x="37737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54"/>
          <p:cNvSpPr txBox="1"/>
          <p:nvPr/>
        </p:nvSpPr>
        <p:spPr>
          <a:xfrm>
            <a:off x="821450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54"/>
          <p:cNvSpPr txBox="1"/>
          <p:nvPr/>
        </p:nvSpPr>
        <p:spPr>
          <a:xfrm>
            <a:off x="1295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1" name="Google Shape;3151;p54"/>
          <p:cNvSpPr txBox="1"/>
          <p:nvPr/>
        </p:nvSpPr>
        <p:spPr>
          <a:xfrm>
            <a:off x="17244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54"/>
          <p:cNvSpPr txBox="1"/>
          <p:nvPr/>
        </p:nvSpPr>
        <p:spPr>
          <a:xfrm>
            <a:off x="21172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54"/>
          <p:cNvSpPr txBox="1"/>
          <p:nvPr/>
        </p:nvSpPr>
        <p:spPr>
          <a:xfrm>
            <a:off x="25744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4" name="Google Shape;3154;p54"/>
          <p:cNvSpPr txBox="1"/>
          <p:nvPr/>
        </p:nvSpPr>
        <p:spPr>
          <a:xfrm>
            <a:off x="29945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5" name="Google Shape;3155;p54"/>
          <p:cNvSpPr txBox="1"/>
          <p:nvPr/>
        </p:nvSpPr>
        <p:spPr>
          <a:xfrm>
            <a:off x="33927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6" name="Google Shape;3156;p54"/>
          <p:cNvSpPr txBox="1"/>
          <p:nvPr/>
        </p:nvSpPr>
        <p:spPr>
          <a:xfrm>
            <a:off x="38499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54"/>
          <p:cNvSpPr/>
          <p:nvPr/>
        </p:nvSpPr>
        <p:spPr>
          <a:xfrm>
            <a:off x="34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54"/>
          <p:cNvSpPr txBox="1"/>
          <p:nvPr/>
        </p:nvSpPr>
        <p:spPr>
          <a:xfrm>
            <a:off x="4401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9" name="Google Shape;3159;p54"/>
          <p:cNvSpPr/>
          <p:nvPr/>
        </p:nvSpPr>
        <p:spPr>
          <a:xfrm>
            <a:off x="420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54"/>
          <p:cNvSpPr txBox="1"/>
          <p:nvPr/>
        </p:nvSpPr>
        <p:spPr>
          <a:xfrm>
            <a:off x="429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54"/>
          <p:cNvSpPr/>
          <p:nvPr/>
        </p:nvSpPr>
        <p:spPr>
          <a:xfrm>
            <a:off x="7728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54"/>
          <p:cNvSpPr/>
          <p:nvPr/>
        </p:nvSpPr>
        <p:spPr>
          <a:xfrm>
            <a:off x="12015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54"/>
          <p:cNvSpPr/>
          <p:nvPr/>
        </p:nvSpPr>
        <p:spPr>
          <a:xfrm>
            <a:off x="16302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54"/>
          <p:cNvSpPr/>
          <p:nvPr/>
        </p:nvSpPr>
        <p:spPr>
          <a:xfrm>
            <a:off x="20589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54"/>
          <p:cNvSpPr/>
          <p:nvPr/>
        </p:nvSpPr>
        <p:spPr>
          <a:xfrm>
            <a:off x="24876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54"/>
          <p:cNvSpPr/>
          <p:nvPr/>
        </p:nvSpPr>
        <p:spPr>
          <a:xfrm>
            <a:off x="29163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54"/>
          <p:cNvSpPr/>
          <p:nvPr/>
        </p:nvSpPr>
        <p:spPr>
          <a:xfrm>
            <a:off x="33450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54"/>
          <p:cNvSpPr/>
          <p:nvPr/>
        </p:nvSpPr>
        <p:spPr>
          <a:xfrm>
            <a:off x="37737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54"/>
          <p:cNvSpPr txBox="1"/>
          <p:nvPr/>
        </p:nvSpPr>
        <p:spPr>
          <a:xfrm>
            <a:off x="8670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0" name="Google Shape;3170;p54"/>
          <p:cNvSpPr txBox="1"/>
          <p:nvPr/>
        </p:nvSpPr>
        <p:spPr>
          <a:xfrm>
            <a:off x="12957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1" name="Google Shape;3171;p54"/>
          <p:cNvSpPr txBox="1"/>
          <p:nvPr/>
        </p:nvSpPr>
        <p:spPr>
          <a:xfrm>
            <a:off x="17244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54"/>
          <p:cNvSpPr txBox="1"/>
          <p:nvPr/>
        </p:nvSpPr>
        <p:spPr>
          <a:xfrm>
            <a:off x="2117263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3" name="Google Shape;3173;p54"/>
          <p:cNvSpPr txBox="1"/>
          <p:nvPr/>
        </p:nvSpPr>
        <p:spPr>
          <a:xfrm>
            <a:off x="2574463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4" name="Google Shape;3174;p54"/>
          <p:cNvSpPr txBox="1"/>
          <p:nvPr/>
        </p:nvSpPr>
        <p:spPr>
          <a:xfrm>
            <a:off x="299458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5" name="Google Shape;3175;p54"/>
          <p:cNvSpPr txBox="1"/>
          <p:nvPr/>
        </p:nvSpPr>
        <p:spPr>
          <a:xfrm>
            <a:off x="339273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6" name="Google Shape;3176;p54"/>
          <p:cNvSpPr txBox="1"/>
          <p:nvPr/>
        </p:nvSpPr>
        <p:spPr>
          <a:xfrm>
            <a:off x="384993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7" name="Google Shape;3177;p54"/>
          <p:cNvSpPr/>
          <p:nvPr/>
        </p:nvSpPr>
        <p:spPr>
          <a:xfrm>
            <a:off x="3459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54"/>
          <p:cNvSpPr txBox="1"/>
          <p:nvPr/>
        </p:nvSpPr>
        <p:spPr>
          <a:xfrm>
            <a:off x="4401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9" name="Google Shape;3179;p54"/>
          <p:cNvSpPr/>
          <p:nvPr/>
        </p:nvSpPr>
        <p:spPr>
          <a:xfrm>
            <a:off x="42024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54"/>
          <p:cNvSpPr txBox="1"/>
          <p:nvPr/>
        </p:nvSpPr>
        <p:spPr>
          <a:xfrm>
            <a:off x="42966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1" name="Google Shape;3181;p54"/>
          <p:cNvSpPr/>
          <p:nvPr/>
        </p:nvSpPr>
        <p:spPr>
          <a:xfrm>
            <a:off x="7728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Google Shape;3182;p54"/>
          <p:cNvSpPr/>
          <p:nvPr/>
        </p:nvSpPr>
        <p:spPr>
          <a:xfrm>
            <a:off x="12015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54"/>
          <p:cNvSpPr/>
          <p:nvPr/>
        </p:nvSpPr>
        <p:spPr>
          <a:xfrm>
            <a:off x="16302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54"/>
          <p:cNvSpPr/>
          <p:nvPr/>
        </p:nvSpPr>
        <p:spPr>
          <a:xfrm>
            <a:off x="20589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54"/>
          <p:cNvSpPr/>
          <p:nvPr/>
        </p:nvSpPr>
        <p:spPr>
          <a:xfrm>
            <a:off x="24876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54"/>
          <p:cNvSpPr/>
          <p:nvPr/>
        </p:nvSpPr>
        <p:spPr>
          <a:xfrm>
            <a:off x="29163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54"/>
          <p:cNvSpPr/>
          <p:nvPr/>
        </p:nvSpPr>
        <p:spPr>
          <a:xfrm>
            <a:off x="33450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54"/>
          <p:cNvSpPr/>
          <p:nvPr/>
        </p:nvSpPr>
        <p:spPr>
          <a:xfrm>
            <a:off x="37737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54"/>
          <p:cNvSpPr txBox="1"/>
          <p:nvPr/>
        </p:nvSpPr>
        <p:spPr>
          <a:xfrm>
            <a:off x="8670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0" name="Google Shape;3190;p54"/>
          <p:cNvSpPr txBox="1"/>
          <p:nvPr/>
        </p:nvSpPr>
        <p:spPr>
          <a:xfrm>
            <a:off x="1259750" y="3634600"/>
            <a:ext cx="3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1" name="Google Shape;3191;p54"/>
          <p:cNvSpPr txBox="1"/>
          <p:nvPr/>
        </p:nvSpPr>
        <p:spPr>
          <a:xfrm>
            <a:off x="17244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54"/>
          <p:cNvSpPr txBox="1"/>
          <p:nvPr/>
        </p:nvSpPr>
        <p:spPr>
          <a:xfrm>
            <a:off x="2117263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3" name="Google Shape;3193;p54"/>
          <p:cNvSpPr txBox="1"/>
          <p:nvPr/>
        </p:nvSpPr>
        <p:spPr>
          <a:xfrm>
            <a:off x="2574463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4" name="Google Shape;3194;p54"/>
          <p:cNvSpPr txBox="1"/>
          <p:nvPr/>
        </p:nvSpPr>
        <p:spPr>
          <a:xfrm>
            <a:off x="299458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5" name="Google Shape;3195;p54"/>
          <p:cNvSpPr txBox="1"/>
          <p:nvPr/>
        </p:nvSpPr>
        <p:spPr>
          <a:xfrm>
            <a:off x="339273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6" name="Google Shape;3196;p54"/>
          <p:cNvSpPr txBox="1"/>
          <p:nvPr/>
        </p:nvSpPr>
        <p:spPr>
          <a:xfrm>
            <a:off x="384993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7" name="Google Shape;3197;p54"/>
          <p:cNvSpPr/>
          <p:nvPr/>
        </p:nvSpPr>
        <p:spPr>
          <a:xfrm>
            <a:off x="3459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54"/>
          <p:cNvSpPr txBox="1"/>
          <p:nvPr/>
        </p:nvSpPr>
        <p:spPr>
          <a:xfrm>
            <a:off x="4401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9" name="Google Shape;3199;p54"/>
          <p:cNvSpPr/>
          <p:nvPr/>
        </p:nvSpPr>
        <p:spPr>
          <a:xfrm>
            <a:off x="42024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54"/>
          <p:cNvSpPr txBox="1"/>
          <p:nvPr/>
        </p:nvSpPr>
        <p:spPr>
          <a:xfrm>
            <a:off x="42966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1" name="Google Shape;3201;p54"/>
          <p:cNvSpPr/>
          <p:nvPr/>
        </p:nvSpPr>
        <p:spPr>
          <a:xfrm>
            <a:off x="7728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54"/>
          <p:cNvSpPr/>
          <p:nvPr/>
        </p:nvSpPr>
        <p:spPr>
          <a:xfrm>
            <a:off x="12015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54"/>
          <p:cNvSpPr/>
          <p:nvPr/>
        </p:nvSpPr>
        <p:spPr>
          <a:xfrm>
            <a:off x="16302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54"/>
          <p:cNvSpPr/>
          <p:nvPr/>
        </p:nvSpPr>
        <p:spPr>
          <a:xfrm>
            <a:off x="20589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54"/>
          <p:cNvSpPr/>
          <p:nvPr/>
        </p:nvSpPr>
        <p:spPr>
          <a:xfrm>
            <a:off x="24876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54"/>
          <p:cNvSpPr/>
          <p:nvPr/>
        </p:nvSpPr>
        <p:spPr>
          <a:xfrm>
            <a:off x="29163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54"/>
          <p:cNvSpPr/>
          <p:nvPr/>
        </p:nvSpPr>
        <p:spPr>
          <a:xfrm>
            <a:off x="33450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54"/>
          <p:cNvSpPr/>
          <p:nvPr/>
        </p:nvSpPr>
        <p:spPr>
          <a:xfrm>
            <a:off x="37737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54"/>
          <p:cNvSpPr txBox="1"/>
          <p:nvPr/>
        </p:nvSpPr>
        <p:spPr>
          <a:xfrm>
            <a:off x="8670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0" name="Google Shape;3210;p54"/>
          <p:cNvSpPr txBox="1"/>
          <p:nvPr/>
        </p:nvSpPr>
        <p:spPr>
          <a:xfrm>
            <a:off x="17244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1" name="Google Shape;3211;p54"/>
          <p:cNvSpPr txBox="1"/>
          <p:nvPr/>
        </p:nvSpPr>
        <p:spPr>
          <a:xfrm>
            <a:off x="1259750" y="3329800"/>
            <a:ext cx="3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-4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2" name="Google Shape;3212;p54"/>
          <p:cNvSpPr txBox="1"/>
          <p:nvPr/>
        </p:nvSpPr>
        <p:spPr>
          <a:xfrm>
            <a:off x="2117263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3" name="Google Shape;3213;p54"/>
          <p:cNvSpPr txBox="1"/>
          <p:nvPr/>
        </p:nvSpPr>
        <p:spPr>
          <a:xfrm>
            <a:off x="2574463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4" name="Google Shape;3214;p54"/>
          <p:cNvSpPr txBox="1"/>
          <p:nvPr/>
        </p:nvSpPr>
        <p:spPr>
          <a:xfrm>
            <a:off x="299458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5" name="Google Shape;3215;p54"/>
          <p:cNvSpPr txBox="1"/>
          <p:nvPr/>
        </p:nvSpPr>
        <p:spPr>
          <a:xfrm>
            <a:off x="339273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6" name="Google Shape;3216;p54"/>
          <p:cNvSpPr txBox="1"/>
          <p:nvPr/>
        </p:nvSpPr>
        <p:spPr>
          <a:xfrm>
            <a:off x="384993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7" name="Google Shape;3217;p54"/>
          <p:cNvSpPr/>
          <p:nvPr/>
        </p:nvSpPr>
        <p:spPr>
          <a:xfrm>
            <a:off x="3459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54"/>
          <p:cNvSpPr txBox="1"/>
          <p:nvPr/>
        </p:nvSpPr>
        <p:spPr>
          <a:xfrm>
            <a:off x="4401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9" name="Google Shape;3219;p54"/>
          <p:cNvSpPr/>
          <p:nvPr/>
        </p:nvSpPr>
        <p:spPr>
          <a:xfrm>
            <a:off x="42024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54"/>
          <p:cNvSpPr txBox="1"/>
          <p:nvPr/>
        </p:nvSpPr>
        <p:spPr>
          <a:xfrm>
            <a:off x="42966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1" name="Google Shape;3221;p54"/>
          <p:cNvCxnSpPr/>
          <p:nvPr/>
        </p:nvCxnSpPr>
        <p:spPr>
          <a:xfrm rot="10800000">
            <a:off x="4851050" y="3384450"/>
            <a:ext cx="120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2" name="Google Shape;3222;p54"/>
          <p:cNvCxnSpPr/>
          <p:nvPr/>
        </p:nvCxnSpPr>
        <p:spPr>
          <a:xfrm flipH="1" rot="10800000">
            <a:off x="845625" y="4857600"/>
            <a:ext cx="11613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3" name="Google Shape;3223;p54"/>
          <p:cNvSpPr txBox="1"/>
          <p:nvPr/>
        </p:nvSpPr>
        <p:spPr>
          <a:xfrm>
            <a:off x="990800" y="4857600"/>
            <a:ext cx="77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Kernel size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4" name="Google Shape;3224;p54"/>
          <p:cNvSpPr txBox="1"/>
          <p:nvPr/>
        </p:nvSpPr>
        <p:spPr>
          <a:xfrm>
            <a:off x="5270850" y="2688250"/>
            <a:ext cx="365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multi-channel input is processed by a filter of dimensionality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kernel_size x input channels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5" name="Google Shape;3225;p54"/>
          <p:cNvSpPr/>
          <p:nvPr/>
        </p:nvSpPr>
        <p:spPr>
          <a:xfrm>
            <a:off x="7728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54"/>
          <p:cNvSpPr/>
          <p:nvPr/>
        </p:nvSpPr>
        <p:spPr>
          <a:xfrm>
            <a:off x="12015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54"/>
          <p:cNvSpPr/>
          <p:nvPr/>
        </p:nvSpPr>
        <p:spPr>
          <a:xfrm>
            <a:off x="16302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54"/>
          <p:cNvSpPr/>
          <p:nvPr/>
        </p:nvSpPr>
        <p:spPr>
          <a:xfrm>
            <a:off x="20589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54"/>
          <p:cNvSpPr/>
          <p:nvPr/>
        </p:nvSpPr>
        <p:spPr>
          <a:xfrm>
            <a:off x="24876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54"/>
          <p:cNvSpPr/>
          <p:nvPr/>
        </p:nvSpPr>
        <p:spPr>
          <a:xfrm>
            <a:off x="29163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54"/>
          <p:cNvSpPr/>
          <p:nvPr/>
        </p:nvSpPr>
        <p:spPr>
          <a:xfrm>
            <a:off x="33450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54"/>
          <p:cNvSpPr/>
          <p:nvPr/>
        </p:nvSpPr>
        <p:spPr>
          <a:xfrm>
            <a:off x="3773750" y="2833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3" name="Google Shape;3233;p54"/>
          <p:cNvSpPr txBox="1"/>
          <p:nvPr/>
        </p:nvSpPr>
        <p:spPr>
          <a:xfrm>
            <a:off x="867050" y="2796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54"/>
          <p:cNvSpPr txBox="1"/>
          <p:nvPr/>
        </p:nvSpPr>
        <p:spPr>
          <a:xfrm>
            <a:off x="1724450" y="27964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5" name="Google Shape;3235;p54"/>
          <p:cNvSpPr txBox="1"/>
          <p:nvPr/>
        </p:nvSpPr>
        <p:spPr>
          <a:xfrm>
            <a:off x="2574463" y="2796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6" name="Google Shape;3236;p54"/>
          <p:cNvSpPr txBox="1"/>
          <p:nvPr/>
        </p:nvSpPr>
        <p:spPr>
          <a:xfrm>
            <a:off x="2994588" y="2796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7" name="Google Shape;3237;p54"/>
          <p:cNvSpPr txBox="1"/>
          <p:nvPr/>
        </p:nvSpPr>
        <p:spPr>
          <a:xfrm>
            <a:off x="3392738" y="2796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8" name="Google Shape;3238;p54"/>
          <p:cNvSpPr txBox="1"/>
          <p:nvPr/>
        </p:nvSpPr>
        <p:spPr>
          <a:xfrm>
            <a:off x="3849938" y="2796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9" name="Google Shape;3239;p54"/>
          <p:cNvSpPr txBox="1"/>
          <p:nvPr/>
        </p:nvSpPr>
        <p:spPr>
          <a:xfrm>
            <a:off x="12591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0" name="Google Shape;3240;p54"/>
          <p:cNvSpPr txBox="1"/>
          <p:nvPr/>
        </p:nvSpPr>
        <p:spPr>
          <a:xfrm>
            <a:off x="17163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1" name="Google Shape;3241;p54"/>
          <p:cNvSpPr txBox="1"/>
          <p:nvPr/>
        </p:nvSpPr>
        <p:spPr>
          <a:xfrm>
            <a:off x="21735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2" name="Google Shape;3242;p54"/>
          <p:cNvSpPr txBox="1"/>
          <p:nvPr/>
        </p:nvSpPr>
        <p:spPr>
          <a:xfrm>
            <a:off x="2554550" y="2786538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3" name="Google Shape;3243;p54"/>
          <p:cNvSpPr txBox="1"/>
          <p:nvPr/>
        </p:nvSpPr>
        <p:spPr>
          <a:xfrm>
            <a:off x="30117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4" name="Google Shape;3244;p54"/>
          <p:cNvSpPr txBox="1"/>
          <p:nvPr/>
        </p:nvSpPr>
        <p:spPr>
          <a:xfrm>
            <a:off x="33927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5" name="Google Shape;3245;p54"/>
          <p:cNvSpPr txBox="1"/>
          <p:nvPr/>
        </p:nvSpPr>
        <p:spPr>
          <a:xfrm>
            <a:off x="3849950" y="27964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6" name="Google Shape;3246;p54"/>
          <p:cNvSpPr txBox="1"/>
          <p:nvPr/>
        </p:nvSpPr>
        <p:spPr>
          <a:xfrm>
            <a:off x="4307150" y="2821775"/>
            <a:ext cx="10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channel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7" name="Google Shape;3247;p54"/>
          <p:cNvSpPr txBox="1"/>
          <p:nvPr/>
        </p:nvSpPr>
        <p:spPr>
          <a:xfrm>
            <a:off x="5281600" y="3673350"/>
            <a:ext cx="36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operation creates a single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channel.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55"/>
          <p:cNvSpPr/>
          <p:nvPr/>
        </p:nvSpPr>
        <p:spPr>
          <a:xfrm>
            <a:off x="1343525" y="3054125"/>
            <a:ext cx="1325100" cy="14202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55"/>
          <p:cNvSpPr/>
          <p:nvPr/>
        </p:nvSpPr>
        <p:spPr>
          <a:xfrm>
            <a:off x="1038725" y="3206525"/>
            <a:ext cx="1325100" cy="142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p55"/>
          <p:cNvSpPr/>
          <p:nvPr/>
        </p:nvSpPr>
        <p:spPr>
          <a:xfrm>
            <a:off x="733925" y="3282725"/>
            <a:ext cx="1325100" cy="1420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Input channels</a:t>
            </a:r>
            <a:endParaRPr sz="2600"/>
          </a:p>
        </p:txBody>
      </p:sp>
      <p:sp>
        <p:nvSpPr>
          <p:cNvPr id="3257" name="Google Shape;3257;p55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process the same multi-channel input with many filters to get multiple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55"/>
          <p:cNvSpPr txBox="1"/>
          <p:nvPr/>
        </p:nvSpPr>
        <p:spPr>
          <a:xfrm rot="-5399216">
            <a:off x="4414275" y="3830650"/>
            <a:ext cx="131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Multi-channel inputs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9" name="Google Shape;3259;p55"/>
          <p:cNvSpPr/>
          <p:nvPr/>
        </p:nvSpPr>
        <p:spPr>
          <a:xfrm>
            <a:off x="7728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55"/>
          <p:cNvSpPr/>
          <p:nvPr/>
        </p:nvSpPr>
        <p:spPr>
          <a:xfrm>
            <a:off x="12015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55"/>
          <p:cNvSpPr/>
          <p:nvPr/>
        </p:nvSpPr>
        <p:spPr>
          <a:xfrm>
            <a:off x="16302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55"/>
          <p:cNvSpPr/>
          <p:nvPr/>
        </p:nvSpPr>
        <p:spPr>
          <a:xfrm>
            <a:off x="2058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55"/>
          <p:cNvSpPr/>
          <p:nvPr/>
        </p:nvSpPr>
        <p:spPr>
          <a:xfrm>
            <a:off x="24876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55"/>
          <p:cNvSpPr/>
          <p:nvPr/>
        </p:nvSpPr>
        <p:spPr>
          <a:xfrm>
            <a:off x="29163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55"/>
          <p:cNvSpPr/>
          <p:nvPr/>
        </p:nvSpPr>
        <p:spPr>
          <a:xfrm>
            <a:off x="33450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55"/>
          <p:cNvSpPr/>
          <p:nvPr/>
        </p:nvSpPr>
        <p:spPr>
          <a:xfrm>
            <a:off x="37737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55"/>
          <p:cNvSpPr txBox="1"/>
          <p:nvPr/>
        </p:nvSpPr>
        <p:spPr>
          <a:xfrm>
            <a:off x="821450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8" name="Google Shape;3268;p55"/>
          <p:cNvSpPr txBox="1"/>
          <p:nvPr/>
        </p:nvSpPr>
        <p:spPr>
          <a:xfrm>
            <a:off x="12957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9" name="Google Shape;3269;p55"/>
          <p:cNvSpPr txBox="1"/>
          <p:nvPr/>
        </p:nvSpPr>
        <p:spPr>
          <a:xfrm>
            <a:off x="17244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0" name="Google Shape;3270;p55"/>
          <p:cNvSpPr txBox="1"/>
          <p:nvPr/>
        </p:nvSpPr>
        <p:spPr>
          <a:xfrm>
            <a:off x="21172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1" name="Google Shape;3271;p55"/>
          <p:cNvSpPr txBox="1"/>
          <p:nvPr/>
        </p:nvSpPr>
        <p:spPr>
          <a:xfrm>
            <a:off x="2574463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2" name="Google Shape;3272;p55"/>
          <p:cNvSpPr txBox="1"/>
          <p:nvPr/>
        </p:nvSpPr>
        <p:spPr>
          <a:xfrm>
            <a:off x="299458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3" name="Google Shape;3273;p55"/>
          <p:cNvSpPr txBox="1"/>
          <p:nvPr/>
        </p:nvSpPr>
        <p:spPr>
          <a:xfrm>
            <a:off x="33927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4" name="Google Shape;3274;p55"/>
          <p:cNvSpPr txBox="1"/>
          <p:nvPr/>
        </p:nvSpPr>
        <p:spPr>
          <a:xfrm>
            <a:off x="3849938" y="39394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5" name="Google Shape;3275;p55"/>
          <p:cNvSpPr/>
          <p:nvPr/>
        </p:nvSpPr>
        <p:spPr>
          <a:xfrm>
            <a:off x="3459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55"/>
          <p:cNvSpPr txBox="1"/>
          <p:nvPr/>
        </p:nvSpPr>
        <p:spPr>
          <a:xfrm>
            <a:off x="4401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7" name="Google Shape;3277;p55"/>
          <p:cNvSpPr/>
          <p:nvPr/>
        </p:nvSpPr>
        <p:spPr>
          <a:xfrm>
            <a:off x="4202450" y="3976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55"/>
          <p:cNvSpPr txBox="1"/>
          <p:nvPr/>
        </p:nvSpPr>
        <p:spPr>
          <a:xfrm>
            <a:off x="4296650" y="3939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9" name="Google Shape;3279;p55"/>
          <p:cNvSpPr/>
          <p:nvPr/>
        </p:nvSpPr>
        <p:spPr>
          <a:xfrm>
            <a:off x="7728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55"/>
          <p:cNvSpPr/>
          <p:nvPr/>
        </p:nvSpPr>
        <p:spPr>
          <a:xfrm>
            <a:off x="12015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55"/>
          <p:cNvSpPr/>
          <p:nvPr/>
        </p:nvSpPr>
        <p:spPr>
          <a:xfrm>
            <a:off x="16302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55"/>
          <p:cNvSpPr/>
          <p:nvPr/>
        </p:nvSpPr>
        <p:spPr>
          <a:xfrm>
            <a:off x="20589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55"/>
          <p:cNvSpPr/>
          <p:nvPr/>
        </p:nvSpPr>
        <p:spPr>
          <a:xfrm>
            <a:off x="24876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55"/>
          <p:cNvSpPr/>
          <p:nvPr/>
        </p:nvSpPr>
        <p:spPr>
          <a:xfrm>
            <a:off x="29163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55"/>
          <p:cNvSpPr/>
          <p:nvPr/>
        </p:nvSpPr>
        <p:spPr>
          <a:xfrm>
            <a:off x="33450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p55"/>
          <p:cNvSpPr/>
          <p:nvPr/>
        </p:nvSpPr>
        <p:spPr>
          <a:xfrm>
            <a:off x="37737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7" name="Google Shape;3287;p55"/>
          <p:cNvSpPr txBox="1"/>
          <p:nvPr/>
        </p:nvSpPr>
        <p:spPr>
          <a:xfrm>
            <a:off x="8670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8" name="Google Shape;3288;p55"/>
          <p:cNvSpPr txBox="1"/>
          <p:nvPr/>
        </p:nvSpPr>
        <p:spPr>
          <a:xfrm>
            <a:off x="12957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9" name="Google Shape;3289;p55"/>
          <p:cNvSpPr txBox="1"/>
          <p:nvPr/>
        </p:nvSpPr>
        <p:spPr>
          <a:xfrm>
            <a:off x="17244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0" name="Google Shape;3290;p55"/>
          <p:cNvSpPr txBox="1"/>
          <p:nvPr/>
        </p:nvSpPr>
        <p:spPr>
          <a:xfrm>
            <a:off x="2117263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1" name="Google Shape;3291;p55"/>
          <p:cNvSpPr txBox="1"/>
          <p:nvPr/>
        </p:nvSpPr>
        <p:spPr>
          <a:xfrm>
            <a:off x="2574463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2" name="Google Shape;3292;p55"/>
          <p:cNvSpPr txBox="1"/>
          <p:nvPr/>
        </p:nvSpPr>
        <p:spPr>
          <a:xfrm>
            <a:off x="299458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3" name="Google Shape;3293;p55"/>
          <p:cNvSpPr txBox="1"/>
          <p:nvPr/>
        </p:nvSpPr>
        <p:spPr>
          <a:xfrm>
            <a:off x="339273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4" name="Google Shape;3294;p55"/>
          <p:cNvSpPr txBox="1"/>
          <p:nvPr/>
        </p:nvSpPr>
        <p:spPr>
          <a:xfrm>
            <a:off x="3849938" y="4244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5" name="Google Shape;3295;p55"/>
          <p:cNvSpPr/>
          <p:nvPr/>
        </p:nvSpPr>
        <p:spPr>
          <a:xfrm>
            <a:off x="3459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55"/>
          <p:cNvSpPr txBox="1"/>
          <p:nvPr/>
        </p:nvSpPr>
        <p:spPr>
          <a:xfrm>
            <a:off x="4401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7" name="Google Shape;3297;p55"/>
          <p:cNvSpPr/>
          <p:nvPr/>
        </p:nvSpPr>
        <p:spPr>
          <a:xfrm>
            <a:off x="4202450" y="4281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55"/>
          <p:cNvSpPr txBox="1"/>
          <p:nvPr/>
        </p:nvSpPr>
        <p:spPr>
          <a:xfrm>
            <a:off x="4296650" y="4244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9" name="Google Shape;3299;p55"/>
          <p:cNvSpPr/>
          <p:nvPr/>
        </p:nvSpPr>
        <p:spPr>
          <a:xfrm>
            <a:off x="7728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55"/>
          <p:cNvSpPr/>
          <p:nvPr/>
        </p:nvSpPr>
        <p:spPr>
          <a:xfrm>
            <a:off x="12015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55"/>
          <p:cNvSpPr/>
          <p:nvPr/>
        </p:nvSpPr>
        <p:spPr>
          <a:xfrm>
            <a:off x="16302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55"/>
          <p:cNvSpPr/>
          <p:nvPr/>
        </p:nvSpPr>
        <p:spPr>
          <a:xfrm>
            <a:off x="20589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Google Shape;3303;p55"/>
          <p:cNvSpPr/>
          <p:nvPr/>
        </p:nvSpPr>
        <p:spPr>
          <a:xfrm>
            <a:off x="24876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4" name="Google Shape;3304;p55"/>
          <p:cNvSpPr/>
          <p:nvPr/>
        </p:nvSpPr>
        <p:spPr>
          <a:xfrm>
            <a:off x="29163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Google Shape;3305;p55"/>
          <p:cNvSpPr/>
          <p:nvPr/>
        </p:nvSpPr>
        <p:spPr>
          <a:xfrm>
            <a:off x="33450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6" name="Google Shape;3306;p55"/>
          <p:cNvSpPr/>
          <p:nvPr/>
        </p:nvSpPr>
        <p:spPr>
          <a:xfrm>
            <a:off x="37737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7" name="Google Shape;3307;p55"/>
          <p:cNvSpPr txBox="1"/>
          <p:nvPr/>
        </p:nvSpPr>
        <p:spPr>
          <a:xfrm>
            <a:off x="8670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55"/>
          <p:cNvSpPr txBox="1"/>
          <p:nvPr/>
        </p:nvSpPr>
        <p:spPr>
          <a:xfrm>
            <a:off x="1259750" y="3634600"/>
            <a:ext cx="3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9" name="Google Shape;3309;p55"/>
          <p:cNvSpPr txBox="1"/>
          <p:nvPr/>
        </p:nvSpPr>
        <p:spPr>
          <a:xfrm>
            <a:off x="17244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0" name="Google Shape;3310;p55"/>
          <p:cNvSpPr txBox="1"/>
          <p:nvPr/>
        </p:nvSpPr>
        <p:spPr>
          <a:xfrm>
            <a:off x="2117263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1" name="Google Shape;3311;p55"/>
          <p:cNvSpPr txBox="1"/>
          <p:nvPr/>
        </p:nvSpPr>
        <p:spPr>
          <a:xfrm>
            <a:off x="2574463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2" name="Google Shape;3312;p55"/>
          <p:cNvSpPr txBox="1"/>
          <p:nvPr/>
        </p:nvSpPr>
        <p:spPr>
          <a:xfrm>
            <a:off x="299458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3" name="Google Shape;3313;p55"/>
          <p:cNvSpPr txBox="1"/>
          <p:nvPr/>
        </p:nvSpPr>
        <p:spPr>
          <a:xfrm>
            <a:off x="339273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4" name="Google Shape;3314;p55"/>
          <p:cNvSpPr txBox="1"/>
          <p:nvPr/>
        </p:nvSpPr>
        <p:spPr>
          <a:xfrm>
            <a:off x="3849938" y="3634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5" name="Google Shape;3315;p55"/>
          <p:cNvSpPr/>
          <p:nvPr/>
        </p:nvSpPr>
        <p:spPr>
          <a:xfrm>
            <a:off x="3459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55"/>
          <p:cNvSpPr txBox="1"/>
          <p:nvPr/>
        </p:nvSpPr>
        <p:spPr>
          <a:xfrm>
            <a:off x="4401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7" name="Google Shape;3317;p55"/>
          <p:cNvSpPr/>
          <p:nvPr/>
        </p:nvSpPr>
        <p:spPr>
          <a:xfrm>
            <a:off x="4202450" y="3671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55"/>
          <p:cNvSpPr txBox="1"/>
          <p:nvPr/>
        </p:nvSpPr>
        <p:spPr>
          <a:xfrm>
            <a:off x="4296650" y="3634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9" name="Google Shape;3319;p55"/>
          <p:cNvSpPr/>
          <p:nvPr/>
        </p:nvSpPr>
        <p:spPr>
          <a:xfrm>
            <a:off x="7728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55"/>
          <p:cNvSpPr/>
          <p:nvPr/>
        </p:nvSpPr>
        <p:spPr>
          <a:xfrm>
            <a:off x="12015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55"/>
          <p:cNvSpPr/>
          <p:nvPr/>
        </p:nvSpPr>
        <p:spPr>
          <a:xfrm>
            <a:off x="16302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55"/>
          <p:cNvSpPr/>
          <p:nvPr/>
        </p:nvSpPr>
        <p:spPr>
          <a:xfrm>
            <a:off x="20589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p55"/>
          <p:cNvSpPr/>
          <p:nvPr/>
        </p:nvSpPr>
        <p:spPr>
          <a:xfrm>
            <a:off x="24876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55"/>
          <p:cNvSpPr/>
          <p:nvPr/>
        </p:nvSpPr>
        <p:spPr>
          <a:xfrm>
            <a:off x="29163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55"/>
          <p:cNvSpPr/>
          <p:nvPr/>
        </p:nvSpPr>
        <p:spPr>
          <a:xfrm>
            <a:off x="33450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55"/>
          <p:cNvSpPr/>
          <p:nvPr/>
        </p:nvSpPr>
        <p:spPr>
          <a:xfrm>
            <a:off x="37737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55"/>
          <p:cNvSpPr txBox="1"/>
          <p:nvPr/>
        </p:nvSpPr>
        <p:spPr>
          <a:xfrm>
            <a:off x="8670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8" name="Google Shape;3328;p55"/>
          <p:cNvSpPr txBox="1"/>
          <p:nvPr/>
        </p:nvSpPr>
        <p:spPr>
          <a:xfrm>
            <a:off x="17244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9" name="Google Shape;3329;p55"/>
          <p:cNvSpPr txBox="1"/>
          <p:nvPr/>
        </p:nvSpPr>
        <p:spPr>
          <a:xfrm>
            <a:off x="1259750" y="3329800"/>
            <a:ext cx="3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-4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0" name="Google Shape;3330;p55"/>
          <p:cNvSpPr txBox="1"/>
          <p:nvPr/>
        </p:nvSpPr>
        <p:spPr>
          <a:xfrm>
            <a:off x="2117263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1" name="Google Shape;3331;p55"/>
          <p:cNvSpPr txBox="1"/>
          <p:nvPr/>
        </p:nvSpPr>
        <p:spPr>
          <a:xfrm>
            <a:off x="2574463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2" name="Google Shape;3332;p55"/>
          <p:cNvSpPr txBox="1"/>
          <p:nvPr/>
        </p:nvSpPr>
        <p:spPr>
          <a:xfrm>
            <a:off x="299458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3" name="Google Shape;3333;p55"/>
          <p:cNvSpPr txBox="1"/>
          <p:nvPr/>
        </p:nvSpPr>
        <p:spPr>
          <a:xfrm>
            <a:off x="339273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4" name="Google Shape;3334;p55"/>
          <p:cNvSpPr txBox="1"/>
          <p:nvPr/>
        </p:nvSpPr>
        <p:spPr>
          <a:xfrm>
            <a:off x="3849938" y="3329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5" name="Google Shape;3335;p55"/>
          <p:cNvSpPr/>
          <p:nvPr/>
        </p:nvSpPr>
        <p:spPr>
          <a:xfrm>
            <a:off x="3459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55"/>
          <p:cNvSpPr txBox="1"/>
          <p:nvPr/>
        </p:nvSpPr>
        <p:spPr>
          <a:xfrm>
            <a:off x="4401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7" name="Google Shape;3337;p55"/>
          <p:cNvSpPr/>
          <p:nvPr/>
        </p:nvSpPr>
        <p:spPr>
          <a:xfrm>
            <a:off x="4202450" y="3367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55"/>
          <p:cNvSpPr txBox="1"/>
          <p:nvPr/>
        </p:nvSpPr>
        <p:spPr>
          <a:xfrm>
            <a:off x="4296650" y="3329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9" name="Google Shape;3339;p55"/>
          <p:cNvCxnSpPr/>
          <p:nvPr/>
        </p:nvCxnSpPr>
        <p:spPr>
          <a:xfrm rot="10800000">
            <a:off x="4851050" y="3384450"/>
            <a:ext cx="120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0" name="Google Shape;3340;p55"/>
          <p:cNvCxnSpPr/>
          <p:nvPr/>
        </p:nvCxnSpPr>
        <p:spPr>
          <a:xfrm flipH="1" rot="10800000">
            <a:off x="845625" y="4857600"/>
            <a:ext cx="11613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41" name="Google Shape;3341;p55"/>
          <p:cNvSpPr txBox="1"/>
          <p:nvPr/>
        </p:nvSpPr>
        <p:spPr>
          <a:xfrm>
            <a:off x="990800" y="4857600"/>
            <a:ext cx="77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Kernel size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2" name="Google Shape;3342;p55"/>
          <p:cNvSpPr/>
          <p:nvPr/>
        </p:nvSpPr>
        <p:spPr>
          <a:xfrm>
            <a:off x="7728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p55"/>
          <p:cNvSpPr/>
          <p:nvPr/>
        </p:nvSpPr>
        <p:spPr>
          <a:xfrm>
            <a:off x="12015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55"/>
          <p:cNvSpPr/>
          <p:nvPr/>
        </p:nvSpPr>
        <p:spPr>
          <a:xfrm>
            <a:off x="16302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55"/>
          <p:cNvSpPr/>
          <p:nvPr/>
        </p:nvSpPr>
        <p:spPr>
          <a:xfrm>
            <a:off x="20589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55"/>
          <p:cNvSpPr/>
          <p:nvPr/>
        </p:nvSpPr>
        <p:spPr>
          <a:xfrm>
            <a:off x="24876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55"/>
          <p:cNvSpPr/>
          <p:nvPr/>
        </p:nvSpPr>
        <p:spPr>
          <a:xfrm>
            <a:off x="29163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55"/>
          <p:cNvSpPr/>
          <p:nvPr/>
        </p:nvSpPr>
        <p:spPr>
          <a:xfrm>
            <a:off x="33450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55"/>
          <p:cNvSpPr/>
          <p:nvPr/>
        </p:nvSpPr>
        <p:spPr>
          <a:xfrm>
            <a:off x="3773750" y="2528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Google Shape;3350;p55"/>
          <p:cNvSpPr txBox="1"/>
          <p:nvPr/>
        </p:nvSpPr>
        <p:spPr>
          <a:xfrm>
            <a:off x="867050" y="2491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1" name="Google Shape;3351;p55"/>
          <p:cNvSpPr txBox="1"/>
          <p:nvPr/>
        </p:nvSpPr>
        <p:spPr>
          <a:xfrm>
            <a:off x="1724450" y="24916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2" name="Google Shape;3352;p55"/>
          <p:cNvSpPr txBox="1"/>
          <p:nvPr/>
        </p:nvSpPr>
        <p:spPr>
          <a:xfrm>
            <a:off x="2574463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55"/>
          <p:cNvSpPr txBox="1"/>
          <p:nvPr/>
        </p:nvSpPr>
        <p:spPr>
          <a:xfrm>
            <a:off x="2994588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55"/>
          <p:cNvSpPr txBox="1"/>
          <p:nvPr/>
        </p:nvSpPr>
        <p:spPr>
          <a:xfrm>
            <a:off x="3392738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5" name="Google Shape;3355;p55"/>
          <p:cNvSpPr txBox="1"/>
          <p:nvPr/>
        </p:nvSpPr>
        <p:spPr>
          <a:xfrm>
            <a:off x="3849938" y="2491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6" name="Google Shape;3356;p55"/>
          <p:cNvSpPr txBox="1"/>
          <p:nvPr/>
        </p:nvSpPr>
        <p:spPr>
          <a:xfrm>
            <a:off x="12591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7" name="Google Shape;3357;p55"/>
          <p:cNvSpPr txBox="1"/>
          <p:nvPr/>
        </p:nvSpPr>
        <p:spPr>
          <a:xfrm>
            <a:off x="17163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8" name="Google Shape;3358;p55"/>
          <p:cNvSpPr txBox="1"/>
          <p:nvPr/>
        </p:nvSpPr>
        <p:spPr>
          <a:xfrm>
            <a:off x="21735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9" name="Google Shape;3359;p55"/>
          <p:cNvSpPr txBox="1"/>
          <p:nvPr/>
        </p:nvSpPr>
        <p:spPr>
          <a:xfrm>
            <a:off x="2554550" y="2481738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0" name="Google Shape;3360;p55"/>
          <p:cNvSpPr txBox="1"/>
          <p:nvPr/>
        </p:nvSpPr>
        <p:spPr>
          <a:xfrm>
            <a:off x="30117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1" name="Google Shape;3361;p55"/>
          <p:cNvSpPr txBox="1"/>
          <p:nvPr/>
        </p:nvSpPr>
        <p:spPr>
          <a:xfrm>
            <a:off x="33927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2" name="Google Shape;3362;p55"/>
          <p:cNvSpPr txBox="1"/>
          <p:nvPr/>
        </p:nvSpPr>
        <p:spPr>
          <a:xfrm>
            <a:off x="3849950" y="2491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3" name="Google Shape;3363;p55"/>
          <p:cNvSpPr/>
          <p:nvPr/>
        </p:nvSpPr>
        <p:spPr>
          <a:xfrm>
            <a:off x="7728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55"/>
          <p:cNvSpPr/>
          <p:nvPr/>
        </p:nvSpPr>
        <p:spPr>
          <a:xfrm>
            <a:off x="12015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55"/>
          <p:cNvSpPr/>
          <p:nvPr/>
        </p:nvSpPr>
        <p:spPr>
          <a:xfrm>
            <a:off x="16302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55"/>
          <p:cNvSpPr/>
          <p:nvPr/>
        </p:nvSpPr>
        <p:spPr>
          <a:xfrm>
            <a:off x="20589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55"/>
          <p:cNvSpPr/>
          <p:nvPr/>
        </p:nvSpPr>
        <p:spPr>
          <a:xfrm>
            <a:off x="24876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55"/>
          <p:cNvSpPr/>
          <p:nvPr/>
        </p:nvSpPr>
        <p:spPr>
          <a:xfrm>
            <a:off x="29163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Google Shape;3369;p55"/>
          <p:cNvSpPr/>
          <p:nvPr/>
        </p:nvSpPr>
        <p:spPr>
          <a:xfrm>
            <a:off x="33450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p55"/>
          <p:cNvSpPr/>
          <p:nvPr/>
        </p:nvSpPr>
        <p:spPr>
          <a:xfrm>
            <a:off x="37737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55"/>
          <p:cNvSpPr txBox="1"/>
          <p:nvPr/>
        </p:nvSpPr>
        <p:spPr>
          <a:xfrm>
            <a:off x="8670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2" name="Google Shape;3372;p55"/>
          <p:cNvSpPr txBox="1"/>
          <p:nvPr/>
        </p:nvSpPr>
        <p:spPr>
          <a:xfrm>
            <a:off x="1724450" y="21106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3" name="Google Shape;3373;p55"/>
          <p:cNvSpPr txBox="1"/>
          <p:nvPr/>
        </p:nvSpPr>
        <p:spPr>
          <a:xfrm>
            <a:off x="2994588" y="2110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4" name="Google Shape;3374;p55"/>
          <p:cNvSpPr txBox="1"/>
          <p:nvPr/>
        </p:nvSpPr>
        <p:spPr>
          <a:xfrm>
            <a:off x="3849938" y="2110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5" name="Google Shape;3375;p55"/>
          <p:cNvSpPr txBox="1"/>
          <p:nvPr/>
        </p:nvSpPr>
        <p:spPr>
          <a:xfrm>
            <a:off x="12591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6" name="Google Shape;3376;p55"/>
          <p:cNvSpPr txBox="1"/>
          <p:nvPr/>
        </p:nvSpPr>
        <p:spPr>
          <a:xfrm>
            <a:off x="17163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-7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7" name="Google Shape;3377;p55"/>
          <p:cNvSpPr txBox="1"/>
          <p:nvPr/>
        </p:nvSpPr>
        <p:spPr>
          <a:xfrm>
            <a:off x="21735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8" name="Google Shape;3378;p55"/>
          <p:cNvSpPr txBox="1"/>
          <p:nvPr/>
        </p:nvSpPr>
        <p:spPr>
          <a:xfrm>
            <a:off x="25545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9" name="Google Shape;3379;p55"/>
          <p:cNvSpPr txBox="1"/>
          <p:nvPr/>
        </p:nvSpPr>
        <p:spPr>
          <a:xfrm>
            <a:off x="30117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0" name="Google Shape;3380;p55"/>
          <p:cNvSpPr txBox="1"/>
          <p:nvPr/>
        </p:nvSpPr>
        <p:spPr>
          <a:xfrm>
            <a:off x="33927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-6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1" name="Google Shape;3381;p55"/>
          <p:cNvSpPr txBox="1"/>
          <p:nvPr/>
        </p:nvSpPr>
        <p:spPr>
          <a:xfrm>
            <a:off x="3849950" y="2110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2" name="Google Shape;3382;p55"/>
          <p:cNvSpPr/>
          <p:nvPr/>
        </p:nvSpPr>
        <p:spPr>
          <a:xfrm>
            <a:off x="7728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Google Shape;3383;p55"/>
          <p:cNvSpPr/>
          <p:nvPr/>
        </p:nvSpPr>
        <p:spPr>
          <a:xfrm>
            <a:off x="12015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55"/>
          <p:cNvSpPr/>
          <p:nvPr/>
        </p:nvSpPr>
        <p:spPr>
          <a:xfrm>
            <a:off x="16302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55"/>
          <p:cNvSpPr/>
          <p:nvPr/>
        </p:nvSpPr>
        <p:spPr>
          <a:xfrm>
            <a:off x="20589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55"/>
          <p:cNvSpPr/>
          <p:nvPr/>
        </p:nvSpPr>
        <p:spPr>
          <a:xfrm>
            <a:off x="24876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4B4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55"/>
          <p:cNvSpPr/>
          <p:nvPr/>
        </p:nvSpPr>
        <p:spPr>
          <a:xfrm>
            <a:off x="29163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55"/>
          <p:cNvSpPr/>
          <p:nvPr/>
        </p:nvSpPr>
        <p:spPr>
          <a:xfrm>
            <a:off x="33450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55"/>
          <p:cNvSpPr/>
          <p:nvPr/>
        </p:nvSpPr>
        <p:spPr>
          <a:xfrm>
            <a:off x="3773750" y="1766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55"/>
          <p:cNvSpPr txBox="1"/>
          <p:nvPr/>
        </p:nvSpPr>
        <p:spPr>
          <a:xfrm>
            <a:off x="867050" y="1729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1" name="Google Shape;3391;p55"/>
          <p:cNvSpPr txBox="1"/>
          <p:nvPr/>
        </p:nvSpPr>
        <p:spPr>
          <a:xfrm>
            <a:off x="1724450" y="17296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2" name="Google Shape;3392;p55"/>
          <p:cNvSpPr txBox="1"/>
          <p:nvPr/>
        </p:nvSpPr>
        <p:spPr>
          <a:xfrm>
            <a:off x="2994588" y="1729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3" name="Google Shape;3393;p55"/>
          <p:cNvSpPr txBox="1"/>
          <p:nvPr/>
        </p:nvSpPr>
        <p:spPr>
          <a:xfrm>
            <a:off x="3849938" y="17296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4" name="Google Shape;3394;p55"/>
          <p:cNvSpPr txBox="1"/>
          <p:nvPr/>
        </p:nvSpPr>
        <p:spPr>
          <a:xfrm>
            <a:off x="1259150" y="1729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5" name="Google Shape;3395;p55"/>
          <p:cNvSpPr txBox="1"/>
          <p:nvPr/>
        </p:nvSpPr>
        <p:spPr>
          <a:xfrm>
            <a:off x="1716350" y="1729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6" name="Google Shape;3396;p55"/>
          <p:cNvSpPr txBox="1"/>
          <p:nvPr/>
        </p:nvSpPr>
        <p:spPr>
          <a:xfrm>
            <a:off x="2173550" y="1729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7" name="Google Shape;3397;p55"/>
          <p:cNvSpPr txBox="1"/>
          <p:nvPr/>
        </p:nvSpPr>
        <p:spPr>
          <a:xfrm>
            <a:off x="2526175" y="1721225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8" name="Google Shape;3398;p55"/>
          <p:cNvSpPr txBox="1"/>
          <p:nvPr/>
        </p:nvSpPr>
        <p:spPr>
          <a:xfrm>
            <a:off x="3011750" y="1729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9" name="Google Shape;3399;p55"/>
          <p:cNvSpPr txBox="1"/>
          <p:nvPr/>
        </p:nvSpPr>
        <p:spPr>
          <a:xfrm>
            <a:off x="3449150" y="1721225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0" name="Google Shape;3400;p55"/>
          <p:cNvSpPr txBox="1"/>
          <p:nvPr/>
        </p:nvSpPr>
        <p:spPr>
          <a:xfrm>
            <a:off x="3849950" y="17296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F4B4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1" name="Google Shape;3401;p55"/>
          <p:cNvSpPr txBox="1"/>
          <p:nvPr/>
        </p:nvSpPr>
        <p:spPr>
          <a:xfrm rot="-5399216">
            <a:off x="3957075" y="2001850"/>
            <a:ext cx="131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channels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2" name="Google Shape;3402;p55"/>
          <p:cNvCxnSpPr/>
          <p:nvPr/>
        </p:nvCxnSpPr>
        <p:spPr>
          <a:xfrm rot="10800000">
            <a:off x="4393850" y="1708050"/>
            <a:ext cx="120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3" name="Google Shape;3403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Stride Factor</a:t>
            </a:r>
            <a:endParaRPr sz="2600"/>
          </a:p>
        </p:txBody>
      </p:sp>
      <p:sp>
        <p:nvSpPr>
          <p:cNvPr id="3409" name="Google Shape;3409;p56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factor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another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of the convolutional layer.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0" name="Google Shape;3410;p56"/>
          <p:cNvSpPr txBox="1"/>
          <p:nvPr/>
        </p:nvSpPr>
        <p:spPr>
          <a:xfrm>
            <a:off x="315150" y="126630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quantifies the amount of movement (step size)  by which we slide a filter over an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56"/>
          <p:cNvSpPr txBox="1"/>
          <p:nvPr/>
        </p:nvSpPr>
        <p:spPr>
          <a:xfrm>
            <a:off x="315150" y="1723500"/>
            <a:ext cx="84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stride factor = 1. If the stride factor &gt; 1, the effect is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(downsample)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56"/>
          <p:cNvSpPr/>
          <p:nvPr/>
        </p:nvSpPr>
        <p:spPr>
          <a:xfrm>
            <a:off x="1077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56"/>
          <p:cNvSpPr/>
          <p:nvPr/>
        </p:nvSpPr>
        <p:spPr>
          <a:xfrm>
            <a:off x="1506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p56"/>
          <p:cNvSpPr/>
          <p:nvPr/>
        </p:nvSpPr>
        <p:spPr>
          <a:xfrm>
            <a:off x="1935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56"/>
          <p:cNvSpPr/>
          <p:nvPr/>
        </p:nvSpPr>
        <p:spPr>
          <a:xfrm>
            <a:off x="2363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56"/>
          <p:cNvSpPr/>
          <p:nvPr/>
        </p:nvSpPr>
        <p:spPr>
          <a:xfrm>
            <a:off x="2792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p56"/>
          <p:cNvSpPr/>
          <p:nvPr/>
        </p:nvSpPr>
        <p:spPr>
          <a:xfrm>
            <a:off x="3221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56"/>
          <p:cNvSpPr/>
          <p:nvPr/>
        </p:nvSpPr>
        <p:spPr>
          <a:xfrm>
            <a:off x="3649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56"/>
          <p:cNvSpPr/>
          <p:nvPr/>
        </p:nvSpPr>
        <p:spPr>
          <a:xfrm>
            <a:off x="4078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56"/>
          <p:cNvSpPr txBox="1"/>
          <p:nvPr/>
        </p:nvSpPr>
        <p:spPr>
          <a:xfrm>
            <a:off x="11718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1" name="Google Shape;3421;p56"/>
          <p:cNvSpPr txBox="1"/>
          <p:nvPr/>
        </p:nvSpPr>
        <p:spPr>
          <a:xfrm>
            <a:off x="16005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2" name="Google Shape;3422;p56"/>
          <p:cNvSpPr txBox="1"/>
          <p:nvPr/>
        </p:nvSpPr>
        <p:spPr>
          <a:xfrm>
            <a:off x="20292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3" name="Google Shape;3423;p56"/>
          <p:cNvSpPr txBox="1"/>
          <p:nvPr/>
        </p:nvSpPr>
        <p:spPr>
          <a:xfrm>
            <a:off x="24220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4" name="Google Shape;3424;p56"/>
          <p:cNvSpPr txBox="1"/>
          <p:nvPr/>
        </p:nvSpPr>
        <p:spPr>
          <a:xfrm>
            <a:off x="2879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5" name="Google Shape;3425;p56"/>
          <p:cNvSpPr txBox="1"/>
          <p:nvPr/>
        </p:nvSpPr>
        <p:spPr>
          <a:xfrm>
            <a:off x="32993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6" name="Google Shape;3426;p56"/>
          <p:cNvSpPr txBox="1"/>
          <p:nvPr/>
        </p:nvSpPr>
        <p:spPr>
          <a:xfrm>
            <a:off x="36975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7" name="Google Shape;3427;p56"/>
          <p:cNvSpPr txBox="1"/>
          <p:nvPr/>
        </p:nvSpPr>
        <p:spPr>
          <a:xfrm>
            <a:off x="4154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8" name="Google Shape;3428;p56"/>
          <p:cNvSpPr txBox="1"/>
          <p:nvPr/>
        </p:nvSpPr>
        <p:spPr>
          <a:xfrm>
            <a:off x="1106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9" name="Google Shape;3429;p56"/>
          <p:cNvSpPr txBox="1"/>
          <p:nvPr/>
        </p:nvSpPr>
        <p:spPr>
          <a:xfrm>
            <a:off x="15639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0" name="Google Shape;3430;p56"/>
          <p:cNvSpPr txBox="1"/>
          <p:nvPr/>
        </p:nvSpPr>
        <p:spPr>
          <a:xfrm>
            <a:off x="2021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1" name="Google Shape;3431;p56"/>
          <p:cNvSpPr txBox="1"/>
          <p:nvPr/>
        </p:nvSpPr>
        <p:spPr>
          <a:xfrm>
            <a:off x="2402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2" name="Google Shape;3432;p56"/>
          <p:cNvSpPr txBox="1"/>
          <p:nvPr/>
        </p:nvSpPr>
        <p:spPr>
          <a:xfrm>
            <a:off x="2859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3" name="Google Shape;3433;p56"/>
          <p:cNvSpPr txBox="1"/>
          <p:nvPr/>
        </p:nvSpPr>
        <p:spPr>
          <a:xfrm>
            <a:off x="3316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4" name="Google Shape;3434;p56"/>
          <p:cNvSpPr txBox="1"/>
          <p:nvPr/>
        </p:nvSpPr>
        <p:spPr>
          <a:xfrm>
            <a:off x="3697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5" name="Google Shape;3435;p56"/>
          <p:cNvSpPr txBox="1"/>
          <p:nvPr/>
        </p:nvSpPr>
        <p:spPr>
          <a:xfrm>
            <a:off x="4154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6" name="Google Shape;3436;p56"/>
          <p:cNvSpPr/>
          <p:nvPr/>
        </p:nvSpPr>
        <p:spPr>
          <a:xfrm>
            <a:off x="650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56"/>
          <p:cNvSpPr txBox="1"/>
          <p:nvPr/>
        </p:nvSpPr>
        <p:spPr>
          <a:xfrm>
            <a:off x="744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8" name="Google Shape;3438;p56"/>
          <p:cNvSpPr txBox="1"/>
          <p:nvPr/>
        </p:nvSpPr>
        <p:spPr>
          <a:xfrm>
            <a:off x="679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9" name="Google Shape;3439;p56"/>
          <p:cNvSpPr/>
          <p:nvPr/>
        </p:nvSpPr>
        <p:spPr>
          <a:xfrm>
            <a:off x="4507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56"/>
          <p:cNvSpPr txBox="1"/>
          <p:nvPr/>
        </p:nvSpPr>
        <p:spPr>
          <a:xfrm>
            <a:off x="4601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1" name="Google Shape;3441;p56"/>
          <p:cNvSpPr txBox="1"/>
          <p:nvPr/>
        </p:nvSpPr>
        <p:spPr>
          <a:xfrm>
            <a:off x="4536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2" name="Google Shape;3442;p56"/>
          <p:cNvSpPr/>
          <p:nvPr/>
        </p:nvSpPr>
        <p:spPr>
          <a:xfrm>
            <a:off x="10776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56"/>
          <p:cNvSpPr txBox="1"/>
          <p:nvPr/>
        </p:nvSpPr>
        <p:spPr>
          <a:xfrm>
            <a:off x="1171850" y="3177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4" name="Google Shape;3444;p56"/>
          <p:cNvSpPr txBox="1"/>
          <p:nvPr/>
        </p:nvSpPr>
        <p:spPr>
          <a:xfrm>
            <a:off x="1106756" y="2796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5" name="Google Shape;3445;p56"/>
          <p:cNvCxnSpPr>
            <a:endCxn id="3443" idx="2"/>
          </p:cNvCxnSpPr>
          <p:nvPr/>
        </p:nvCxnSpPr>
        <p:spPr>
          <a:xfrm flipH="1" rot="10800000">
            <a:off x="903200" y="3531400"/>
            <a:ext cx="38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46" name="Google Shape;3446;p56"/>
          <p:cNvCxnSpPr>
            <a:stCxn id="3420" idx="0"/>
            <a:endCxn id="3443" idx="2"/>
          </p:cNvCxnSpPr>
          <p:nvPr/>
        </p:nvCxnSpPr>
        <p:spPr>
          <a:xfrm rot="10800000">
            <a:off x="1292000" y="35314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47" name="Google Shape;3447;p56"/>
          <p:cNvCxnSpPr>
            <a:stCxn id="3421" idx="0"/>
            <a:endCxn id="3443" idx="2"/>
          </p:cNvCxnSpPr>
          <p:nvPr/>
        </p:nvCxnSpPr>
        <p:spPr>
          <a:xfrm rot="10800000">
            <a:off x="1292000" y="3531400"/>
            <a:ext cx="4287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8" name="Google Shape;3448;p56"/>
          <p:cNvSpPr txBox="1"/>
          <p:nvPr/>
        </p:nvSpPr>
        <p:spPr>
          <a:xfrm>
            <a:off x="8120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9" name="Google Shape;3449;p56"/>
          <p:cNvSpPr txBox="1"/>
          <p:nvPr/>
        </p:nvSpPr>
        <p:spPr>
          <a:xfrm>
            <a:off x="124075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0" name="Google Shape;3450;p56"/>
          <p:cNvSpPr txBox="1"/>
          <p:nvPr/>
        </p:nvSpPr>
        <p:spPr>
          <a:xfrm>
            <a:off x="14636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1" name="Google Shape;3451;p56"/>
          <p:cNvSpPr txBox="1"/>
          <p:nvPr/>
        </p:nvSpPr>
        <p:spPr>
          <a:xfrm>
            <a:off x="429650" y="2390750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Stride factor = 3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2" name="Google Shape;3452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Stride Factor</a:t>
            </a:r>
            <a:endParaRPr sz="2600"/>
          </a:p>
        </p:txBody>
      </p:sp>
      <p:sp>
        <p:nvSpPr>
          <p:cNvPr id="3458" name="Google Shape;3458;p57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factor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another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of the convolutional layer.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57"/>
          <p:cNvSpPr txBox="1"/>
          <p:nvPr/>
        </p:nvSpPr>
        <p:spPr>
          <a:xfrm>
            <a:off x="315150" y="126630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quantifies the amount of movement (step size)  by which we slide a filter over an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57"/>
          <p:cNvSpPr txBox="1"/>
          <p:nvPr/>
        </p:nvSpPr>
        <p:spPr>
          <a:xfrm>
            <a:off x="315150" y="1723500"/>
            <a:ext cx="84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stride factor = 1. If the stride factor &gt; 1, the effect is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(downsample)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57"/>
          <p:cNvSpPr/>
          <p:nvPr/>
        </p:nvSpPr>
        <p:spPr>
          <a:xfrm>
            <a:off x="1077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p57"/>
          <p:cNvSpPr/>
          <p:nvPr/>
        </p:nvSpPr>
        <p:spPr>
          <a:xfrm>
            <a:off x="1506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3" name="Google Shape;3463;p57"/>
          <p:cNvSpPr/>
          <p:nvPr/>
        </p:nvSpPr>
        <p:spPr>
          <a:xfrm>
            <a:off x="1935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p57"/>
          <p:cNvSpPr/>
          <p:nvPr/>
        </p:nvSpPr>
        <p:spPr>
          <a:xfrm>
            <a:off x="2363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57"/>
          <p:cNvSpPr/>
          <p:nvPr/>
        </p:nvSpPr>
        <p:spPr>
          <a:xfrm>
            <a:off x="2792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57"/>
          <p:cNvSpPr/>
          <p:nvPr/>
        </p:nvSpPr>
        <p:spPr>
          <a:xfrm>
            <a:off x="3221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57"/>
          <p:cNvSpPr/>
          <p:nvPr/>
        </p:nvSpPr>
        <p:spPr>
          <a:xfrm>
            <a:off x="3649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57"/>
          <p:cNvSpPr/>
          <p:nvPr/>
        </p:nvSpPr>
        <p:spPr>
          <a:xfrm>
            <a:off x="4078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57"/>
          <p:cNvSpPr txBox="1"/>
          <p:nvPr/>
        </p:nvSpPr>
        <p:spPr>
          <a:xfrm>
            <a:off x="11718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0" name="Google Shape;3470;p57"/>
          <p:cNvSpPr txBox="1"/>
          <p:nvPr/>
        </p:nvSpPr>
        <p:spPr>
          <a:xfrm>
            <a:off x="16005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1" name="Google Shape;3471;p57"/>
          <p:cNvSpPr txBox="1"/>
          <p:nvPr/>
        </p:nvSpPr>
        <p:spPr>
          <a:xfrm>
            <a:off x="20292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2" name="Google Shape;3472;p57"/>
          <p:cNvSpPr txBox="1"/>
          <p:nvPr/>
        </p:nvSpPr>
        <p:spPr>
          <a:xfrm>
            <a:off x="24220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3" name="Google Shape;3473;p57"/>
          <p:cNvSpPr txBox="1"/>
          <p:nvPr/>
        </p:nvSpPr>
        <p:spPr>
          <a:xfrm>
            <a:off x="2879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4" name="Google Shape;3474;p57"/>
          <p:cNvSpPr txBox="1"/>
          <p:nvPr/>
        </p:nvSpPr>
        <p:spPr>
          <a:xfrm>
            <a:off x="32993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5" name="Google Shape;3475;p57"/>
          <p:cNvSpPr txBox="1"/>
          <p:nvPr/>
        </p:nvSpPr>
        <p:spPr>
          <a:xfrm>
            <a:off x="36975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6" name="Google Shape;3476;p57"/>
          <p:cNvSpPr txBox="1"/>
          <p:nvPr/>
        </p:nvSpPr>
        <p:spPr>
          <a:xfrm>
            <a:off x="4154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7" name="Google Shape;3477;p57"/>
          <p:cNvSpPr txBox="1"/>
          <p:nvPr/>
        </p:nvSpPr>
        <p:spPr>
          <a:xfrm>
            <a:off x="1106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8" name="Google Shape;3478;p57"/>
          <p:cNvSpPr txBox="1"/>
          <p:nvPr/>
        </p:nvSpPr>
        <p:spPr>
          <a:xfrm>
            <a:off x="15639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9" name="Google Shape;3479;p57"/>
          <p:cNvSpPr txBox="1"/>
          <p:nvPr/>
        </p:nvSpPr>
        <p:spPr>
          <a:xfrm>
            <a:off x="2021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0" name="Google Shape;3480;p57"/>
          <p:cNvSpPr txBox="1"/>
          <p:nvPr/>
        </p:nvSpPr>
        <p:spPr>
          <a:xfrm>
            <a:off x="2402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1" name="Google Shape;3481;p57"/>
          <p:cNvSpPr txBox="1"/>
          <p:nvPr/>
        </p:nvSpPr>
        <p:spPr>
          <a:xfrm>
            <a:off x="2859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2" name="Google Shape;3482;p57"/>
          <p:cNvSpPr txBox="1"/>
          <p:nvPr/>
        </p:nvSpPr>
        <p:spPr>
          <a:xfrm>
            <a:off x="3316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3" name="Google Shape;3483;p57"/>
          <p:cNvSpPr txBox="1"/>
          <p:nvPr/>
        </p:nvSpPr>
        <p:spPr>
          <a:xfrm>
            <a:off x="3697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4" name="Google Shape;3484;p57"/>
          <p:cNvSpPr txBox="1"/>
          <p:nvPr/>
        </p:nvSpPr>
        <p:spPr>
          <a:xfrm>
            <a:off x="4154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5" name="Google Shape;3485;p57"/>
          <p:cNvSpPr/>
          <p:nvPr/>
        </p:nvSpPr>
        <p:spPr>
          <a:xfrm>
            <a:off x="650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57"/>
          <p:cNvSpPr txBox="1"/>
          <p:nvPr/>
        </p:nvSpPr>
        <p:spPr>
          <a:xfrm>
            <a:off x="744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7" name="Google Shape;3487;p57"/>
          <p:cNvSpPr txBox="1"/>
          <p:nvPr/>
        </p:nvSpPr>
        <p:spPr>
          <a:xfrm>
            <a:off x="679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8" name="Google Shape;3488;p57"/>
          <p:cNvSpPr/>
          <p:nvPr/>
        </p:nvSpPr>
        <p:spPr>
          <a:xfrm>
            <a:off x="4507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57"/>
          <p:cNvSpPr txBox="1"/>
          <p:nvPr/>
        </p:nvSpPr>
        <p:spPr>
          <a:xfrm>
            <a:off x="4601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0" name="Google Shape;3490;p57"/>
          <p:cNvSpPr txBox="1"/>
          <p:nvPr/>
        </p:nvSpPr>
        <p:spPr>
          <a:xfrm>
            <a:off x="4536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1" name="Google Shape;3491;p57"/>
          <p:cNvSpPr/>
          <p:nvPr/>
        </p:nvSpPr>
        <p:spPr>
          <a:xfrm>
            <a:off x="19350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57"/>
          <p:cNvSpPr/>
          <p:nvPr/>
        </p:nvSpPr>
        <p:spPr>
          <a:xfrm>
            <a:off x="23637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57"/>
          <p:cNvSpPr txBox="1"/>
          <p:nvPr/>
        </p:nvSpPr>
        <p:spPr>
          <a:xfrm>
            <a:off x="2029250" y="31774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4" name="Google Shape;3494;p57"/>
          <p:cNvSpPr txBox="1"/>
          <p:nvPr/>
        </p:nvSpPr>
        <p:spPr>
          <a:xfrm>
            <a:off x="2422063" y="3177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5" name="Google Shape;3495;p57"/>
          <p:cNvSpPr txBox="1"/>
          <p:nvPr/>
        </p:nvSpPr>
        <p:spPr>
          <a:xfrm>
            <a:off x="2021156" y="2796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6" name="Google Shape;3496;p57"/>
          <p:cNvSpPr txBox="1"/>
          <p:nvPr/>
        </p:nvSpPr>
        <p:spPr>
          <a:xfrm>
            <a:off x="2402156" y="2796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7" name="Google Shape;3497;p57"/>
          <p:cNvCxnSpPr/>
          <p:nvPr/>
        </p:nvCxnSpPr>
        <p:spPr>
          <a:xfrm flipH="1" rot="10800000">
            <a:off x="2122400" y="3531400"/>
            <a:ext cx="38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8" name="Google Shape;3498;p57"/>
          <p:cNvCxnSpPr/>
          <p:nvPr/>
        </p:nvCxnSpPr>
        <p:spPr>
          <a:xfrm rot="10800000">
            <a:off x="2511200" y="35314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9" name="Google Shape;3499;p57"/>
          <p:cNvCxnSpPr/>
          <p:nvPr/>
        </p:nvCxnSpPr>
        <p:spPr>
          <a:xfrm rot="10800000">
            <a:off x="2511200" y="3531400"/>
            <a:ext cx="4287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00" name="Google Shape;3500;p57"/>
          <p:cNvSpPr txBox="1"/>
          <p:nvPr/>
        </p:nvSpPr>
        <p:spPr>
          <a:xfrm>
            <a:off x="20312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1" name="Google Shape;3501;p57"/>
          <p:cNvSpPr txBox="1"/>
          <p:nvPr/>
        </p:nvSpPr>
        <p:spPr>
          <a:xfrm>
            <a:off x="245995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2" name="Google Shape;3502;p57"/>
          <p:cNvSpPr txBox="1"/>
          <p:nvPr/>
        </p:nvSpPr>
        <p:spPr>
          <a:xfrm>
            <a:off x="26828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3" name="Google Shape;3503;p57"/>
          <p:cNvSpPr txBox="1"/>
          <p:nvPr/>
        </p:nvSpPr>
        <p:spPr>
          <a:xfrm>
            <a:off x="429650" y="2390750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Stride factor = 3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4" name="Google Shape;3504;p57"/>
          <p:cNvSpPr txBox="1"/>
          <p:nvPr/>
        </p:nvSpPr>
        <p:spPr>
          <a:xfrm>
            <a:off x="2086250" y="3177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5" name="Google Shape;3505;p57"/>
          <p:cNvSpPr txBox="1"/>
          <p:nvPr/>
        </p:nvSpPr>
        <p:spPr>
          <a:xfrm>
            <a:off x="2415500" y="3163900"/>
            <a:ext cx="3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6" name="Google Shape;3506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Stride Factor</a:t>
            </a:r>
            <a:endParaRPr sz="2600"/>
          </a:p>
        </p:txBody>
      </p:sp>
      <p:sp>
        <p:nvSpPr>
          <p:cNvPr id="3512" name="Google Shape;3512;p58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factor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another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of the convolutional layer.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58"/>
          <p:cNvSpPr txBox="1"/>
          <p:nvPr/>
        </p:nvSpPr>
        <p:spPr>
          <a:xfrm>
            <a:off x="315150" y="126630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quantifies the amount of movement (step size)  by which we slide a filter over an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58"/>
          <p:cNvSpPr txBox="1"/>
          <p:nvPr/>
        </p:nvSpPr>
        <p:spPr>
          <a:xfrm>
            <a:off x="315150" y="1723500"/>
            <a:ext cx="84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stride factor = 1. If the stride factor &gt; 1, the effect is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(downsample)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58"/>
          <p:cNvSpPr/>
          <p:nvPr/>
        </p:nvSpPr>
        <p:spPr>
          <a:xfrm>
            <a:off x="1077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58"/>
          <p:cNvSpPr/>
          <p:nvPr/>
        </p:nvSpPr>
        <p:spPr>
          <a:xfrm>
            <a:off x="1506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58"/>
          <p:cNvSpPr/>
          <p:nvPr/>
        </p:nvSpPr>
        <p:spPr>
          <a:xfrm>
            <a:off x="1935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58"/>
          <p:cNvSpPr/>
          <p:nvPr/>
        </p:nvSpPr>
        <p:spPr>
          <a:xfrm>
            <a:off x="2363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58"/>
          <p:cNvSpPr/>
          <p:nvPr/>
        </p:nvSpPr>
        <p:spPr>
          <a:xfrm>
            <a:off x="2792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58"/>
          <p:cNvSpPr/>
          <p:nvPr/>
        </p:nvSpPr>
        <p:spPr>
          <a:xfrm>
            <a:off x="3221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58"/>
          <p:cNvSpPr/>
          <p:nvPr/>
        </p:nvSpPr>
        <p:spPr>
          <a:xfrm>
            <a:off x="3649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58"/>
          <p:cNvSpPr/>
          <p:nvPr/>
        </p:nvSpPr>
        <p:spPr>
          <a:xfrm>
            <a:off x="4078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58"/>
          <p:cNvSpPr txBox="1"/>
          <p:nvPr/>
        </p:nvSpPr>
        <p:spPr>
          <a:xfrm>
            <a:off x="11718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4" name="Google Shape;3524;p58"/>
          <p:cNvSpPr txBox="1"/>
          <p:nvPr/>
        </p:nvSpPr>
        <p:spPr>
          <a:xfrm>
            <a:off x="16005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5" name="Google Shape;3525;p58"/>
          <p:cNvSpPr txBox="1"/>
          <p:nvPr/>
        </p:nvSpPr>
        <p:spPr>
          <a:xfrm>
            <a:off x="20292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6" name="Google Shape;3526;p58"/>
          <p:cNvSpPr txBox="1"/>
          <p:nvPr/>
        </p:nvSpPr>
        <p:spPr>
          <a:xfrm>
            <a:off x="24220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7" name="Google Shape;3527;p58"/>
          <p:cNvSpPr txBox="1"/>
          <p:nvPr/>
        </p:nvSpPr>
        <p:spPr>
          <a:xfrm>
            <a:off x="2879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8" name="Google Shape;3528;p58"/>
          <p:cNvSpPr txBox="1"/>
          <p:nvPr/>
        </p:nvSpPr>
        <p:spPr>
          <a:xfrm>
            <a:off x="32993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9" name="Google Shape;3529;p58"/>
          <p:cNvSpPr txBox="1"/>
          <p:nvPr/>
        </p:nvSpPr>
        <p:spPr>
          <a:xfrm>
            <a:off x="36975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0" name="Google Shape;3530;p58"/>
          <p:cNvSpPr txBox="1"/>
          <p:nvPr/>
        </p:nvSpPr>
        <p:spPr>
          <a:xfrm>
            <a:off x="4154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1" name="Google Shape;3531;p58"/>
          <p:cNvSpPr txBox="1"/>
          <p:nvPr/>
        </p:nvSpPr>
        <p:spPr>
          <a:xfrm>
            <a:off x="1106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2" name="Google Shape;3532;p58"/>
          <p:cNvSpPr txBox="1"/>
          <p:nvPr/>
        </p:nvSpPr>
        <p:spPr>
          <a:xfrm>
            <a:off x="15639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3" name="Google Shape;3533;p58"/>
          <p:cNvSpPr txBox="1"/>
          <p:nvPr/>
        </p:nvSpPr>
        <p:spPr>
          <a:xfrm>
            <a:off x="2021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4" name="Google Shape;3534;p58"/>
          <p:cNvSpPr txBox="1"/>
          <p:nvPr/>
        </p:nvSpPr>
        <p:spPr>
          <a:xfrm>
            <a:off x="24021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5" name="Google Shape;3535;p58"/>
          <p:cNvSpPr txBox="1"/>
          <p:nvPr/>
        </p:nvSpPr>
        <p:spPr>
          <a:xfrm>
            <a:off x="2859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6" name="Google Shape;3536;p58"/>
          <p:cNvSpPr txBox="1"/>
          <p:nvPr/>
        </p:nvSpPr>
        <p:spPr>
          <a:xfrm>
            <a:off x="3316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7" name="Google Shape;3537;p58"/>
          <p:cNvSpPr txBox="1"/>
          <p:nvPr/>
        </p:nvSpPr>
        <p:spPr>
          <a:xfrm>
            <a:off x="3697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8" name="Google Shape;3538;p58"/>
          <p:cNvSpPr txBox="1"/>
          <p:nvPr/>
        </p:nvSpPr>
        <p:spPr>
          <a:xfrm>
            <a:off x="4154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9" name="Google Shape;3539;p58"/>
          <p:cNvSpPr/>
          <p:nvPr/>
        </p:nvSpPr>
        <p:spPr>
          <a:xfrm>
            <a:off x="650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Google Shape;3540;p58"/>
          <p:cNvSpPr txBox="1"/>
          <p:nvPr/>
        </p:nvSpPr>
        <p:spPr>
          <a:xfrm>
            <a:off x="744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1" name="Google Shape;3541;p58"/>
          <p:cNvSpPr txBox="1"/>
          <p:nvPr/>
        </p:nvSpPr>
        <p:spPr>
          <a:xfrm>
            <a:off x="679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2" name="Google Shape;3542;p58"/>
          <p:cNvSpPr/>
          <p:nvPr/>
        </p:nvSpPr>
        <p:spPr>
          <a:xfrm>
            <a:off x="4507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Google Shape;3543;p58"/>
          <p:cNvSpPr txBox="1"/>
          <p:nvPr/>
        </p:nvSpPr>
        <p:spPr>
          <a:xfrm>
            <a:off x="4601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4" name="Google Shape;3544;p58"/>
          <p:cNvSpPr txBox="1"/>
          <p:nvPr/>
        </p:nvSpPr>
        <p:spPr>
          <a:xfrm>
            <a:off x="4536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5" name="Google Shape;3545;p58"/>
          <p:cNvCxnSpPr/>
          <p:nvPr/>
        </p:nvCxnSpPr>
        <p:spPr>
          <a:xfrm flipH="1" rot="10800000">
            <a:off x="3494000" y="3531400"/>
            <a:ext cx="38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6" name="Google Shape;3546;p58"/>
          <p:cNvCxnSpPr/>
          <p:nvPr/>
        </p:nvCxnSpPr>
        <p:spPr>
          <a:xfrm rot="10800000">
            <a:off x="3882800" y="35314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7" name="Google Shape;3547;p58"/>
          <p:cNvCxnSpPr/>
          <p:nvPr/>
        </p:nvCxnSpPr>
        <p:spPr>
          <a:xfrm rot="10800000">
            <a:off x="3882800" y="3531400"/>
            <a:ext cx="4287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48" name="Google Shape;3548;p58"/>
          <p:cNvSpPr txBox="1"/>
          <p:nvPr/>
        </p:nvSpPr>
        <p:spPr>
          <a:xfrm>
            <a:off x="34028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9" name="Google Shape;3549;p58"/>
          <p:cNvSpPr txBox="1"/>
          <p:nvPr/>
        </p:nvSpPr>
        <p:spPr>
          <a:xfrm>
            <a:off x="383155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0" name="Google Shape;3550;p58"/>
          <p:cNvSpPr txBox="1"/>
          <p:nvPr/>
        </p:nvSpPr>
        <p:spPr>
          <a:xfrm>
            <a:off x="4054450" y="37607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1" name="Google Shape;3551;p58"/>
          <p:cNvSpPr txBox="1"/>
          <p:nvPr/>
        </p:nvSpPr>
        <p:spPr>
          <a:xfrm>
            <a:off x="429650" y="2390750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Stride factor = 3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2" name="Google Shape;3552;p58"/>
          <p:cNvSpPr/>
          <p:nvPr/>
        </p:nvSpPr>
        <p:spPr>
          <a:xfrm>
            <a:off x="27732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Google Shape;3553;p58"/>
          <p:cNvSpPr/>
          <p:nvPr/>
        </p:nvSpPr>
        <p:spPr>
          <a:xfrm>
            <a:off x="32019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4" name="Google Shape;3554;p58"/>
          <p:cNvSpPr txBox="1"/>
          <p:nvPr/>
        </p:nvSpPr>
        <p:spPr>
          <a:xfrm>
            <a:off x="2867450" y="31774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5" name="Google Shape;3555;p58"/>
          <p:cNvSpPr txBox="1"/>
          <p:nvPr/>
        </p:nvSpPr>
        <p:spPr>
          <a:xfrm>
            <a:off x="3260263" y="3177400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6" name="Google Shape;3556;p58"/>
          <p:cNvSpPr txBox="1"/>
          <p:nvPr/>
        </p:nvSpPr>
        <p:spPr>
          <a:xfrm>
            <a:off x="2859356" y="2796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7" name="Google Shape;3557;p58"/>
          <p:cNvSpPr txBox="1"/>
          <p:nvPr/>
        </p:nvSpPr>
        <p:spPr>
          <a:xfrm>
            <a:off x="3240356" y="27964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8" name="Google Shape;3558;p58"/>
          <p:cNvSpPr txBox="1"/>
          <p:nvPr/>
        </p:nvSpPr>
        <p:spPr>
          <a:xfrm>
            <a:off x="2924450" y="3177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9" name="Google Shape;3559;p58"/>
          <p:cNvSpPr txBox="1"/>
          <p:nvPr/>
        </p:nvSpPr>
        <p:spPr>
          <a:xfrm>
            <a:off x="3253700" y="3163900"/>
            <a:ext cx="3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0" name="Google Shape;3560;p58"/>
          <p:cNvSpPr/>
          <p:nvPr/>
        </p:nvSpPr>
        <p:spPr>
          <a:xfrm>
            <a:off x="3630650" y="3212075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58"/>
          <p:cNvSpPr txBox="1"/>
          <p:nvPr/>
        </p:nvSpPr>
        <p:spPr>
          <a:xfrm>
            <a:off x="3688963" y="3174725"/>
            <a:ext cx="33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2" name="Google Shape;3562;p58"/>
          <p:cNvSpPr txBox="1"/>
          <p:nvPr/>
        </p:nvSpPr>
        <p:spPr>
          <a:xfrm>
            <a:off x="3669056" y="2793725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3" name="Google Shape;3563;p58"/>
          <p:cNvSpPr txBox="1"/>
          <p:nvPr/>
        </p:nvSpPr>
        <p:spPr>
          <a:xfrm>
            <a:off x="3682400" y="3161225"/>
            <a:ext cx="3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4" name="Google Shape;3564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Dilated Convolution</a:t>
            </a:r>
            <a:endParaRPr sz="2600"/>
          </a:p>
        </p:txBody>
      </p:sp>
      <p:sp>
        <p:nvSpPr>
          <p:cNvPr id="3570" name="Google Shape;3570;p59"/>
          <p:cNvSpPr txBox="1"/>
          <p:nvPr/>
        </p:nvSpPr>
        <p:spPr>
          <a:xfrm>
            <a:off x="286200" y="866100"/>
            <a:ext cx="85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Dilated Convolution is a technique that expands the filter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inserting holes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consecutive elements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59"/>
          <p:cNvSpPr txBox="1"/>
          <p:nvPr/>
        </p:nvSpPr>
        <p:spPr>
          <a:xfrm>
            <a:off x="324600" y="198665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dilation = 1. If dilation &gt; 1, the effect is the following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59"/>
          <p:cNvSpPr txBox="1"/>
          <p:nvPr/>
        </p:nvSpPr>
        <p:spPr>
          <a:xfrm>
            <a:off x="484100" y="2605125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Dilation = 2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3" name="Google Shape;3573;p59"/>
          <p:cNvSpPr txBox="1"/>
          <p:nvPr/>
        </p:nvSpPr>
        <p:spPr>
          <a:xfrm>
            <a:off x="327800" y="1506288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done to cover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area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59"/>
          <p:cNvSpPr/>
          <p:nvPr/>
        </p:nvSpPr>
        <p:spPr>
          <a:xfrm>
            <a:off x="1153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59"/>
          <p:cNvSpPr/>
          <p:nvPr/>
        </p:nvSpPr>
        <p:spPr>
          <a:xfrm>
            <a:off x="1582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Google Shape;3576;p59"/>
          <p:cNvSpPr/>
          <p:nvPr/>
        </p:nvSpPr>
        <p:spPr>
          <a:xfrm>
            <a:off x="2011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p59"/>
          <p:cNvSpPr/>
          <p:nvPr/>
        </p:nvSpPr>
        <p:spPr>
          <a:xfrm>
            <a:off x="2439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8" name="Google Shape;3578;p59"/>
          <p:cNvSpPr/>
          <p:nvPr/>
        </p:nvSpPr>
        <p:spPr>
          <a:xfrm>
            <a:off x="2868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p59"/>
          <p:cNvSpPr/>
          <p:nvPr/>
        </p:nvSpPr>
        <p:spPr>
          <a:xfrm>
            <a:off x="3297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0" name="Google Shape;3580;p59"/>
          <p:cNvSpPr/>
          <p:nvPr/>
        </p:nvSpPr>
        <p:spPr>
          <a:xfrm>
            <a:off x="3726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59"/>
          <p:cNvSpPr/>
          <p:nvPr/>
        </p:nvSpPr>
        <p:spPr>
          <a:xfrm>
            <a:off x="4154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p59"/>
          <p:cNvSpPr txBox="1"/>
          <p:nvPr/>
        </p:nvSpPr>
        <p:spPr>
          <a:xfrm>
            <a:off x="12480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3" name="Google Shape;3583;p59"/>
          <p:cNvSpPr txBox="1"/>
          <p:nvPr/>
        </p:nvSpPr>
        <p:spPr>
          <a:xfrm>
            <a:off x="16767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4" name="Google Shape;3584;p59"/>
          <p:cNvSpPr txBox="1"/>
          <p:nvPr/>
        </p:nvSpPr>
        <p:spPr>
          <a:xfrm>
            <a:off x="2105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5" name="Google Shape;3585;p59"/>
          <p:cNvSpPr txBox="1"/>
          <p:nvPr/>
        </p:nvSpPr>
        <p:spPr>
          <a:xfrm>
            <a:off x="2498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6" name="Google Shape;3586;p59"/>
          <p:cNvSpPr txBox="1"/>
          <p:nvPr/>
        </p:nvSpPr>
        <p:spPr>
          <a:xfrm>
            <a:off x="29554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7" name="Google Shape;3587;p59"/>
          <p:cNvSpPr txBox="1"/>
          <p:nvPr/>
        </p:nvSpPr>
        <p:spPr>
          <a:xfrm>
            <a:off x="33755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8" name="Google Shape;3588;p59"/>
          <p:cNvSpPr txBox="1"/>
          <p:nvPr/>
        </p:nvSpPr>
        <p:spPr>
          <a:xfrm>
            <a:off x="3773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9" name="Google Shape;3589;p59"/>
          <p:cNvSpPr txBox="1"/>
          <p:nvPr/>
        </p:nvSpPr>
        <p:spPr>
          <a:xfrm>
            <a:off x="42309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0" name="Google Shape;3590;p59"/>
          <p:cNvSpPr txBox="1"/>
          <p:nvPr/>
        </p:nvSpPr>
        <p:spPr>
          <a:xfrm>
            <a:off x="1182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1" name="Google Shape;3591;p59"/>
          <p:cNvSpPr txBox="1"/>
          <p:nvPr/>
        </p:nvSpPr>
        <p:spPr>
          <a:xfrm>
            <a:off x="16401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2" name="Google Shape;3592;p59"/>
          <p:cNvSpPr txBox="1"/>
          <p:nvPr/>
        </p:nvSpPr>
        <p:spPr>
          <a:xfrm>
            <a:off x="2097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3" name="Google Shape;3593;p59"/>
          <p:cNvSpPr txBox="1"/>
          <p:nvPr/>
        </p:nvSpPr>
        <p:spPr>
          <a:xfrm>
            <a:off x="2478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4" name="Google Shape;3594;p59"/>
          <p:cNvSpPr txBox="1"/>
          <p:nvPr/>
        </p:nvSpPr>
        <p:spPr>
          <a:xfrm>
            <a:off x="2935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5" name="Google Shape;3595;p59"/>
          <p:cNvSpPr txBox="1"/>
          <p:nvPr/>
        </p:nvSpPr>
        <p:spPr>
          <a:xfrm>
            <a:off x="3392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6" name="Google Shape;3596;p59"/>
          <p:cNvSpPr txBox="1"/>
          <p:nvPr/>
        </p:nvSpPr>
        <p:spPr>
          <a:xfrm>
            <a:off x="3773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7" name="Google Shape;3597;p59"/>
          <p:cNvSpPr txBox="1"/>
          <p:nvPr/>
        </p:nvSpPr>
        <p:spPr>
          <a:xfrm>
            <a:off x="4230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8" name="Google Shape;3598;p59"/>
          <p:cNvSpPr/>
          <p:nvPr/>
        </p:nvSpPr>
        <p:spPr>
          <a:xfrm>
            <a:off x="726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9" name="Google Shape;3599;p59"/>
          <p:cNvSpPr txBox="1"/>
          <p:nvPr/>
        </p:nvSpPr>
        <p:spPr>
          <a:xfrm>
            <a:off x="8211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0" name="Google Shape;3600;p59"/>
          <p:cNvSpPr txBox="1"/>
          <p:nvPr/>
        </p:nvSpPr>
        <p:spPr>
          <a:xfrm>
            <a:off x="7560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1" name="Google Shape;3601;p59"/>
          <p:cNvSpPr/>
          <p:nvPr/>
        </p:nvSpPr>
        <p:spPr>
          <a:xfrm>
            <a:off x="4583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p59"/>
          <p:cNvSpPr txBox="1"/>
          <p:nvPr/>
        </p:nvSpPr>
        <p:spPr>
          <a:xfrm>
            <a:off x="46776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3" name="Google Shape;3603;p59"/>
          <p:cNvSpPr txBox="1"/>
          <p:nvPr/>
        </p:nvSpPr>
        <p:spPr>
          <a:xfrm>
            <a:off x="4612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4" name="Google Shape;3604;p59"/>
          <p:cNvSpPr/>
          <p:nvPr/>
        </p:nvSpPr>
        <p:spPr>
          <a:xfrm>
            <a:off x="1153850" y="32147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59"/>
          <p:cNvSpPr txBox="1"/>
          <p:nvPr/>
        </p:nvSpPr>
        <p:spPr>
          <a:xfrm>
            <a:off x="1248050" y="31774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6" name="Google Shape;3606;p59"/>
          <p:cNvSpPr txBox="1"/>
          <p:nvPr/>
        </p:nvSpPr>
        <p:spPr>
          <a:xfrm>
            <a:off x="1182956" y="2872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07" name="Google Shape;3607;p59"/>
          <p:cNvCxnSpPr>
            <a:stCxn id="3608" idx="0"/>
            <a:endCxn id="3605" idx="2"/>
          </p:cNvCxnSpPr>
          <p:nvPr/>
        </p:nvCxnSpPr>
        <p:spPr>
          <a:xfrm flipH="1" rot="10800000">
            <a:off x="484100" y="3531400"/>
            <a:ext cx="884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9" name="Google Shape;3609;p59"/>
          <p:cNvCxnSpPr>
            <a:stCxn id="3582" idx="0"/>
            <a:endCxn id="3605" idx="2"/>
          </p:cNvCxnSpPr>
          <p:nvPr/>
        </p:nvCxnSpPr>
        <p:spPr>
          <a:xfrm rot="10800000">
            <a:off x="1368200" y="353140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0" name="Google Shape;3610;p59"/>
          <p:cNvCxnSpPr>
            <a:endCxn id="3605" idx="2"/>
          </p:cNvCxnSpPr>
          <p:nvPr/>
        </p:nvCxnSpPr>
        <p:spPr>
          <a:xfrm rot="10800000">
            <a:off x="1368200" y="3531400"/>
            <a:ext cx="806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1" name="Google Shape;3611;p59"/>
          <p:cNvSpPr txBox="1"/>
          <p:nvPr/>
        </p:nvSpPr>
        <p:spPr>
          <a:xfrm>
            <a:off x="726950" y="36005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2" name="Google Shape;3612;p59"/>
          <p:cNvSpPr txBox="1"/>
          <p:nvPr/>
        </p:nvSpPr>
        <p:spPr>
          <a:xfrm>
            <a:off x="136820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3" name="Google Shape;3613;p59"/>
          <p:cNvSpPr txBox="1"/>
          <p:nvPr/>
        </p:nvSpPr>
        <p:spPr>
          <a:xfrm>
            <a:off x="1764050" y="3689888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4" name="Google Shape;3614;p59"/>
          <p:cNvSpPr/>
          <p:nvPr/>
        </p:nvSpPr>
        <p:spPr>
          <a:xfrm>
            <a:off x="300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59"/>
          <p:cNvSpPr txBox="1"/>
          <p:nvPr/>
        </p:nvSpPr>
        <p:spPr>
          <a:xfrm>
            <a:off x="363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5" name="Google Shape;3615;p59"/>
          <p:cNvSpPr/>
          <p:nvPr/>
        </p:nvSpPr>
        <p:spPr>
          <a:xfrm>
            <a:off x="5012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Google Shape;3616;p59"/>
          <p:cNvSpPr txBox="1"/>
          <p:nvPr/>
        </p:nvSpPr>
        <p:spPr>
          <a:xfrm>
            <a:off x="51063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7" name="Google Shape;3617;p59"/>
          <p:cNvSpPr txBox="1"/>
          <p:nvPr/>
        </p:nvSpPr>
        <p:spPr>
          <a:xfrm>
            <a:off x="50412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8" name="Google Shape;3618;p59"/>
          <p:cNvSpPr txBox="1"/>
          <p:nvPr/>
        </p:nvSpPr>
        <p:spPr>
          <a:xfrm>
            <a:off x="298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9" name="Google Shape;3619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Dilated Convolution</a:t>
            </a:r>
            <a:endParaRPr sz="2600"/>
          </a:p>
        </p:txBody>
      </p:sp>
      <p:sp>
        <p:nvSpPr>
          <p:cNvPr id="3625" name="Google Shape;3625;p60"/>
          <p:cNvSpPr txBox="1"/>
          <p:nvPr/>
        </p:nvSpPr>
        <p:spPr>
          <a:xfrm>
            <a:off x="286200" y="866100"/>
            <a:ext cx="85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Dilated Convolution is a technique that expands the filter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inserting holes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consecutive elements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60"/>
          <p:cNvSpPr txBox="1"/>
          <p:nvPr/>
        </p:nvSpPr>
        <p:spPr>
          <a:xfrm>
            <a:off x="324600" y="198665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dilation = 1. If dilation &gt; 1, the effect is the following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60"/>
          <p:cNvSpPr txBox="1"/>
          <p:nvPr/>
        </p:nvSpPr>
        <p:spPr>
          <a:xfrm>
            <a:off x="490075" y="2521325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Dilation = 2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8" name="Google Shape;3628;p60"/>
          <p:cNvSpPr txBox="1"/>
          <p:nvPr/>
        </p:nvSpPr>
        <p:spPr>
          <a:xfrm>
            <a:off x="327800" y="1506288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done to cover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area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60"/>
          <p:cNvSpPr/>
          <p:nvPr/>
        </p:nvSpPr>
        <p:spPr>
          <a:xfrm>
            <a:off x="1153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p60"/>
          <p:cNvSpPr/>
          <p:nvPr/>
        </p:nvSpPr>
        <p:spPr>
          <a:xfrm>
            <a:off x="1582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60"/>
          <p:cNvSpPr/>
          <p:nvPr/>
        </p:nvSpPr>
        <p:spPr>
          <a:xfrm>
            <a:off x="2011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60"/>
          <p:cNvSpPr/>
          <p:nvPr/>
        </p:nvSpPr>
        <p:spPr>
          <a:xfrm>
            <a:off x="2439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60"/>
          <p:cNvSpPr/>
          <p:nvPr/>
        </p:nvSpPr>
        <p:spPr>
          <a:xfrm>
            <a:off x="2868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60"/>
          <p:cNvSpPr/>
          <p:nvPr/>
        </p:nvSpPr>
        <p:spPr>
          <a:xfrm>
            <a:off x="3297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60"/>
          <p:cNvSpPr/>
          <p:nvPr/>
        </p:nvSpPr>
        <p:spPr>
          <a:xfrm>
            <a:off x="3726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p60"/>
          <p:cNvSpPr/>
          <p:nvPr/>
        </p:nvSpPr>
        <p:spPr>
          <a:xfrm>
            <a:off x="4154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60"/>
          <p:cNvSpPr txBox="1"/>
          <p:nvPr/>
        </p:nvSpPr>
        <p:spPr>
          <a:xfrm>
            <a:off x="12480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8" name="Google Shape;3638;p60"/>
          <p:cNvSpPr txBox="1"/>
          <p:nvPr/>
        </p:nvSpPr>
        <p:spPr>
          <a:xfrm>
            <a:off x="16767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9" name="Google Shape;3639;p60"/>
          <p:cNvSpPr txBox="1"/>
          <p:nvPr/>
        </p:nvSpPr>
        <p:spPr>
          <a:xfrm>
            <a:off x="2105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0" name="Google Shape;3640;p60"/>
          <p:cNvSpPr txBox="1"/>
          <p:nvPr/>
        </p:nvSpPr>
        <p:spPr>
          <a:xfrm>
            <a:off x="2498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1" name="Google Shape;3641;p60"/>
          <p:cNvSpPr txBox="1"/>
          <p:nvPr/>
        </p:nvSpPr>
        <p:spPr>
          <a:xfrm>
            <a:off x="29554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2" name="Google Shape;3642;p60"/>
          <p:cNvSpPr txBox="1"/>
          <p:nvPr/>
        </p:nvSpPr>
        <p:spPr>
          <a:xfrm>
            <a:off x="33755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3" name="Google Shape;3643;p60"/>
          <p:cNvSpPr txBox="1"/>
          <p:nvPr/>
        </p:nvSpPr>
        <p:spPr>
          <a:xfrm>
            <a:off x="3773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4" name="Google Shape;3644;p60"/>
          <p:cNvSpPr txBox="1"/>
          <p:nvPr/>
        </p:nvSpPr>
        <p:spPr>
          <a:xfrm>
            <a:off x="42309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5" name="Google Shape;3645;p60"/>
          <p:cNvSpPr txBox="1"/>
          <p:nvPr/>
        </p:nvSpPr>
        <p:spPr>
          <a:xfrm>
            <a:off x="1182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6" name="Google Shape;3646;p60"/>
          <p:cNvSpPr txBox="1"/>
          <p:nvPr/>
        </p:nvSpPr>
        <p:spPr>
          <a:xfrm>
            <a:off x="16401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7" name="Google Shape;3647;p60"/>
          <p:cNvSpPr txBox="1"/>
          <p:nvPr/>
        </p:nvSpPr>
        <p:spPr>
          <a:xfrm>
            <a:off x="2097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8" name="Google Shape;3648;p60"/>
          <p:cNvSpPr txBox="1"/>
          <p:nvPr/>
        </p:nvSpPr>
        <p:spPr>
          <a:xfrm>
            <a:off x="2478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9" name="Google Shape;3649;p60"/>
          <p:cNvSpPr txBox="1"/>
          <p:nvPr/>
        </p:nvSpPr>
        <p:spPr>
          <a:xfrm>
            <a:off x="2935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0" name="Google Shape;3650;p60"/>
          <p:cNvSpPr txBox="1"/>
          <p:nvPr/>
        </p:nvSpPr>
        <p:spPr>
          <a:xfrm>
            <a:off x="3392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1" name="Google Shape;3651;p60"/>
          <p:cNvSpPr txBox="1"/>
          <p:nvPr/>
        </p:nvSpPr>
        <p:spPr>
          <a:xfrm>
            <a:off x="3773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2" name="Google Shape;3652;p60"/>
          <p:cNvSpPr txBox="1"/>
          <p:nvPr/>
        </p:nvSpPr>
        <p:spPr>
          <a:xfrm>
            <a:off x="4230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3" name="Google Shape;3653;p60"/>
          <p:cNvSpPr/>
          <p:nvPr/>
        </p:nvSpPr>
        <p:spPr>
          <a:xfrm>
            <a:off x="726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4" name="Google Shape;3654;p60"/>
          <p:cNvSpPr txBox="1"/>
          <p:nvPr/>
        </p:nvSpPr>
        <p:spPr>
          <a:xfrm>
            <a:off x="8211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5" name="Google Shape;3655;p60"/>
          <p:cNvSpPr txBox="1"/>
          <p:nvPr/>
        </p:nvSpPr>
        <p:spPr>
          <a:xfrm>
            <a:off x="7560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6" name="Google Shape;3656;p60"/>
          <p:cNvSpPr/>
          <p:nvPr/>
        </p:nvSpPr>
        <p:spPr>
          <a:xfrm>
            <a:off x="4583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60"/>
          <p:cNvSpPr txBox="1"/>
          <p:nvPr/>
        </p:nvSpPr>
        <p:spPr>
          <a:xfrm>
            <a:off x="46776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8" name="Google Shape;3658;p60"/>
          <p:cNvSpPr txBox="1"/>
          <p:nvPr/>
        </p:nvSpPr>
        <p:spPr>
          <a:xfrm>
            <a:off x="4612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9" name="Google Shape;3659;p60"/>
          <p:cNvSpPr/>
          <p:nvPr/>
        </p:nvSpPr>
        <p:spPr>
          <a:xfrm>
            <a:off x="300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0" name="Google Shape;3660;p60"/>
          <p:cNvSpPr txBox="1"/>
          <p:nvPr/>
        </p:nvSpPr>
        <p:spPr>
          <a:xfrm>
            <a:off x="363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1" name="Google Shape;3661;p60"/>
          <p:cNvSpPr/>
          <p:nvPr/>
        </p:nvSpPr>
        <p:spPr>
          <a:xfrm>
            <a:off x="5012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60"/>
          <p:cNvSpPr txBox="1"/>
          <p:nvPr/>
        </p:nvSpPr>
        <p:spPr>
          <a:xfrm>
            <a:off x="51063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3" name="Google Shape;3663;p60"/>
          <p:cNvSpPr txBox="1"/>
          <p:nvPr/>
        </p:nvSpPr>
        <p:spPr>
          <a:xfrm>
            <a:off x="50412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4" name="Google Shape;3664;p60"/>
          <p:cNvSpPr txBox="1"/>
          <p:nvPr/>
        </p:nvSpPr>
        <p:spPr>
          <a:xfrm>
            <a:off x="298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5" name="Google Shape;3665;p60"/>
          <p:cNvSpPr/>
          <p:nvPr/>
        </p:nvSpPr>
        <p:spPr>
          <a:xfrm>
            <a:off x="1597100" y="320240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p60"/>
          <p:cNvSpPr txBox="1"/>
          <p:nvPr/>
        </p:nvSpPr>
        <p:spPr>
          <a:xfrm>
            <a:off x="1674500" y="316505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7" name="Google Shape;3667;p60"/>
          <p:cNvSpPr txBox="1"/>
          <p:nvPr/>
        </p:nvSpPr>
        <p:spPr>
          <a:xfrm>
            <a:off x="1626206" y="28602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8" name="Google Shape;3668;p60"/>
          <p:cNvCxnSpPr>
            <a:endCxn id="3666" idx="2"/>
          </p:cNvCxnSpPr>
          <p:nvPr/>
        </p:nvCxnSpPr>
        <p:spPr>
          <a:xfrm flipH="1" rot="10800000">
            <a:off x="957050" y="3519050"/>
            <a:ext cx="884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69" name="Google Shape;3669;p60"/>
          <p:cNvCxnSpPr>
            <a:endCxn id="3666" idx="2"/>
          </p:cNvCxnSpPr>
          <p:nvPr/>
        </p:nvCxnSpPr>
        <p:spPr>
          <a:xfrm rot="10800000">
            <a:off x="1841150" y="351905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0" name="Google Shape;3670;p60"/>
          <p:cNvCxnSpPr>
            <a:endCxn id="3666" idx="2"/>
          </p:cNvCxnSpPr>
          <p:nvPr/>
        </p:nvCxnSpPr>
        <p:spPr>
          <a:xfrm rot="10800000">
            <a:off x="1841150" y="3519050"/>
            <a:ext cx="806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71" name="Google Shape;3671;p60"/>
          <p:cNvSpPr txBox="1"/>
          <p:nvPr/>
        </p:nvSpPr>
        <p:spPr>
          <a:xfrm>
            <a:off x="1184150" y="36005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2" name="Google Shape;3672;p60"/>
          <p:cNvSpPr txBox="1"/>
          <p:nvPr/>
        </p:nvSpPr>
        <p:spPr>
          <a:xfrm>
            <a:off x="182540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3" name="Google Shape;3673;p60"/>
          <p:cNvSpPr txBox="1"/>
          <p:nvPr/>
        </p:nvSpPr>
        <p:spPr>
          <a:xfrm>
            <a:off x="2221250" y="3689888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4" name="Google Shape;3674;p60"/>
          <p:cNvSpPr/>
          <p:nvPr/>
        </p:nvSpPr>
        <p:spPr>
          <a:xfrm>
            <a:off x="11684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p60"/>
          <p:cNvSpPr txBox="1"/>
          <p:nvPr/>
        </p:nvSpPr>
        <p:spPr>
          <a:xfrm>
            <a:off x="12458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6" name="Google Shape;3676;p60"/>
          <p:cNvSpPr txBox="1"/>
          <p:nvPr/>
        </p:nvSpPr>
        <p:spPr>
          <a:xfrm>
            <a:off x="11975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7" name="Google Shape;3677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Vanishing and Exploding Gradients</a:t>
            </a:r>
            <a:endParaRPr sz="2600"/>
          </a:p>
        </p:txBody>
      </p:sp>
      <p:sp>
        <p:nvSpPr>
          <p:cNvPr id="283" name="Google Shape;283;p6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6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6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6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6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6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" name="Google Shape;292;p6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3" name="Google Shape;293;p6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6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p6"/>
          <p:cNvCxnSpPr>
            <a:stCxn id="284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6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8" name="Google Shape;298;p6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6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6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6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p6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6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6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p6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309" name="Google Shape;3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6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75" y="3133224"/>
            <a:ext cx="3577800" cy="1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 txBox="1"/>
          <p:nvPr/>
        </p:nvSpPr>
        <p:spPr>
          <a:xfrm>
            <a:off x="4261350" y="2934675"/>
            <a:ext cx="466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causes the parameter space to have very steep areas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 gradients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and flat areas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gradients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6"/>
          <p:cNvCxnSpPr/>
          <p:nvPr/>
        </p:nvCxnSpPr>
        <p:spPr>
          <a:xfrm flipH="1" rot="10800000">
            <a:off x="1937375" y="3007775"/>
            <a:ext cx="618300" cy="5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" name="Google Shape;319;p6"/>
          <p:cNvSpPr txBox="1"/>
          <p:nvPr/>
        </p:nvSpPr>
        <p:spPr>
          <a:xfrm>
            <a:off x="2623725" y="2793275"/>
            <a:ext cx="17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 Cliff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6"/>
          <p:cNvSpPr txBox="1"/>
          <p:nvPr/>
        </p:nvSpPr>
        <p:spPr>
          <a:xfrm>
            <a:off x="3688500" y="4643200"/>
            <a:ext cx="17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Flat Area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" name="Google Shape;321;p6"/>
          <p:cNvCxnSpPr/>
          <p:nvPr/>
        </p:nvCxnSpPr>
        <p:spPr>
          <a:xfrm>
            <a:off x="2738800" y="4263475"/>
            <a:ext cx="605700" cy="60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" name="Google Shape;322;p6"/>
          <p:cNvSpPr txBox="1"/>
          <p:nvPr/>
        </p:nvSpPr>
        <p:spPr>
          <a:xfrm>
            <a:off x="4261350" y="3925275"/>
            <a:ext cx="46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problems get worse when adding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hidden layers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(deep neural networks).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Dilated Convolution</a:t>
            </a:r>
            <a:endParaRPr sz="2600"/>
          </a:p>
        </p:txBody>
      </p:sp>
      <p:sp>
        <p:nvSpPr>
          <p:cNvPr id="3683" name="Google Shape;3683;p61"/>
          <p:cNvSpPr txBox="1"/>
          <p:nvPr/>
        </p:nvSpPr>
        <p:spPr>
          <a:xfrm>
            <a:off x="286200" y="866100"/>
            <a:ext cx="85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Dilated Convolution is a technique that expands the filter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inserting holes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consecutive elements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p61"/>
          <p:cNvSpPr txBox="1"/>
          <p:nvPr/>
        </p:nvSpPr>
        <p:spPr>
          <a:xfrm>
            <a:off x="324600" y="198665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dilation = 1. If dilation &gt; 1, the effect is the following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p61"/>
          <p:cNvSpPr txBox="1"/>
          <p:nvPr/>
        </p:nvSpPr>
        <p:spPr>
          <a:xfrm>
            <a:off x="490075" y="2521325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Dilation = 2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6" name="Google Shape;3686;p61"/>
          <p:cNvSpPr txBox="1"/>
          <p:nvPr/>
        </p:nvSpPr>
        <p:spPr>
          <a:xfrm>
            <a:off x="327800" y="1506288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done to cover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area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61"/>
          <p:cNvSpPr/>
          <p:nvPr/>
        </p:nvSpPr>
        <p:spPr>
          <a:xfrm>
            <a:off x="1153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61"/>
          <p:cNvSpPr/>
          <p:nvPr/>
        </p:nvSpPr>
        <p:spPr>
          <a:xfrm>
            <a:off x="1582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61"/>
          <p:cNvSpPr/>
          <p:nvPr/>
        </p:nvSpPr>
        <p:spPr>
          <a:xfrm>
            <a:off x="2011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61"/>
          <p:cNvSpPr/>
          <p:nvPr/>
        </p:nvSpPr>
        <p:spPr>
          <a:xfrm>
            <a:off x="2439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61"/>
          <p:cNvSpPr/>
          <p:nvPr/>
        </p:nvSpPr>
        <p:spPr>
          <a:xfrm>
            <a:off x="2868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61"/>
          <p:cNvSpPr/>
          <p:nvPr/>
        </p:nvSpPr>
        <p:spPr>
          <a:xfrm>
            <a:off x="3297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61"/>
          <p:cNvSpPr/>
          <p:nvPr/>
        </p:nvSpPr>
        <p:spPr>
          <a:xfrm>
            <a:off x="3726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61"/>
          <p:cNvSpPr/>
          <p:nvPr/>
        </p:nvSpPr>
        <p:spPr>
          <a:xfrm>
            <a:off x="4154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61"/>
          <p:cNvSpPr txBox="1"/>
          <p:nvPr/>
        </p:nvSpPr>
        <p:spPr>
          <a:xfrm>
            <a:off x="12480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6" name="Google Shape;3696;p61"/>
          <p:cNvSpPr txBox="1"/>
          <p:nvPr/>
        </p:nvSpPr>
        <p:spPr>
          <a:xfrm>
            <a:off x="16767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7" name="Google Shape;3697;p61"/>
          <p:cNvSpPr txBox="1"/>
          <p:nvPr/>
        </p:nvSpPr>
        <p:spPr>
          <a:xfrm>
            <a:off x="2105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8" name="Google Shape;3698;p61"/>
          <p:cNvSpPr txBox="1"/>
          <p:nvPr/>
        </p:nvSpPr>
        <p:spPr>
          <a:xfrm>
            <a:off x="2498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9" name="Google Shape;3699;p61"/>
          <p:cNvSpPr txBox="1"/>
          <p:nvPr/>
        </p:nvSpPr>
        <p:spPr>
          <a:xfrm>
            <a:off x="29554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0" name="Google Shape;3700;p61"/>
          <p:cNvSpPr txBox="1"/>
          <p:nvPr/>
        </p:nvSpPr>
        <p:spPr>
          <a:xfrm>
            <a:off x="33755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1" name="Google Shape;3701;p61"/>
          <p:cNvSpPr txBox="1"/>
          <p:nvPr/>
        </p:nvSpPr>
        <p:spPr>
          <a:xfrm>
            <a:off x="3773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2" name="Google Shape;3702;p61"/>
          <p:cNvSpPr txBox="1"/>
          <p:nvPr/>
        </p:nvSpPr>
        <p:spPr>
          <a:xfrm>
            <a:off x="42309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3" name="Google Shape;3703;p61"/>
          <p:cNvSpPr txBox="1"/>
          <p:nvPr/>
        </p:nvSpPr>
        <p:spPr>
          <a:xfrm>
            <a:off x="1182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4" name="Google Shape;3704;p61"/>
          <p:cNvSpPr txBox="1"/>
          <p:nvPr/>
        </p:nvSpPr>
        <p:spPr>
          <a:xfrm>
            <a:off x="16401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5" name="Google Shape;3705;p61"/>
          <p:cNvSpPr txBox="1"/>
          <p:nvPr/>
        </p:nvSpPr>
        <p:spPr>
          <a:xfrm>
            <a:off x="2097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6" name="Google Shape;3706;p61"/>
          <p:cNvSpPr txBox="1"/>
          <p:nvPr/>
        </p:nvSpPr>
        <p:spPr>
          <a:xfrm>
            <a:off x="2478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7" name="Google Shape;3707;p61"/>
          <p:cNvSpPr txBox="1"/>
          <p:nvPr/>
        </p:nvSpPr>
        <p:spPr>
          <a:xfrm>
            <a:off x="2935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8" name="Google Shape;3708;p61"/>
          <p:cNvSpPr txBox="1"/>
          <p:nvPr/>
        </p:nvSpPr>
        <p:spPr>
          <a:xfrm>
            <a:off x="3392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9" name="Google Shape;3709;p61"/>
          <p:cNvSpPr txBox="1"/>
          <p:nvPr/>
        </p:nvSpPr>
        <p:spPr>
          <a:xfrm>
            <a:off x="3773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0" name="Google Shape;3710;p61"/>
          <p:cNvSpPr txBox="1"/>
          <p:nvPr/>
        </p:nvSpPr>
        <p:spPr>
          <a:xfrm>
            <a:off x="4230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1" name="Google Shape;3711;p61"/>
          <p:cNvSpPr/>
          <p:nvPr/>
        </p:nvSpPr>
        <p:spPr>
          <a:xfrm>
            <a:off x="726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2" name="Google Shape;3712;p61"/>
          <p:cNvSpPr txBox="1"/>
          <p:nvPr/>
        </p:nvSpPr>
        <p:spPr>
          <a:xfrm>
            <a:off x="8211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3" name="Google Shape;3713;p61"/>
          <p:cNvSpPr txBox="1"/>
          <p:nvPr/>
        </p:nvSpPr>
        <p:spPr>
          <a:xfrm>
            <a:off x="7560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4" name="Google Shape;3714;p61"/>
          <p:cNvSpPr/>
          <p:nvPr/>
        </p:nvSpPr>
        <p:spPr>
          <a:xfrm>
            <a:off x="4583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61"/>
          <p:cNvSpPr txBox="1"/>
          <p:nvPr/>
        </p:nvSpPr>
        <p:spPr>
          <a:xfrm>
            <a:off x="46776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6" name="Google Shape;3716;p61"/>
          <p:cNvSpPr txBox="1"/>
          <p:nvPr/>
        </p:nvSpPr>
        <p:spPr>
          <a:xfrm>
            <a:off x="4612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7" name="Google Shape;3717;p61"/>
          <p:cNvSpPr/>
          <p:nvPr/>
        </p:nvSpPr>
        <p:spPr>
          <a:xfrm>
            <a:off x="300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Google Shape;3718;p61"/>
          <p:cNvSpPr txBox="1"/>
          <p:nvPr/>
        </p:nvSpPr>
        <p:spPr>
          <a:xfrm>
            <a:off x="363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9" name="Google Shape;3719;p61"/>
          <p:cNvSpPr/>
          <p:nvPr/>
        </p:nvSpPr>
        <p:spPr>
          <a:xfrm>
            <a:off x="5012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0" name="Google Shape;3720;p61"/>
          <p:cNvSpPr txBox="1"/>
          <p:nvPr/>
        </p:nvSpPr>
        <p:spPr>
          <a:xfrm>
            <a:off x="51063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1" name="Google Shape;3721;p61"/>
          <p:cNvSpPr txBox="1"/>
          <p:nvPr/>
        </p:nvSpPr>
        <p:spPr>
          <a:xfrm>
            <a:off x="50412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2" name="Google Shape;3722;p61"/>
          <p:cNvSpPr txBox="1"/>
          <p:nvPr/>
        </p:nvSpPr>
        <p:spPr>
          <a:xfrm>
            <a:off x="298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3" name="Google Shape;3723;p61"/>
          <p:cNvSpPr/>
          <p:nvPr/>
        </p:nvSpPr>
        <p:spPr>
          <a:xfrm>
            <a:off x="1978100" y="320240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61"/>
          <p:cNvSpPr txBox="1"/>
          <p:nvPr/>
        </p:nvSpPr>
        <p:spPr>
          <a:xfrm>
            <a:off x="2055500" y="316505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5" name="Google Shape;3725;p61"/>
          <p:cNvSpPr txBox="1"/>
          <p:nvPr/>
        </p:nvSpPr>
        <p:spPr>
          <a:xfrm>
            <a:off x="2007206" y="28602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6" name="Google Shape;3726;p61"/>
          <p:cNvCxnSpPr>
            <a:endCxn id="3724" idx="2"/>
          </p:cNvCxnSpPr>
          <p:nvPr/>
        </p:nvCxnSpPr>
        <p:spPr>
          <a:xfrm flipH="1" rot="10800000">
            <a:off x="1338050" y="3519050"/>
            <a:ext cx="884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7" name="Google Shape;3727;p61"/>
          <p:cNvCxnSpPr>
            <a:endCxn id="3724" idx="2"/>
          </p:cNvCxnSpPr>
          <p:nvPr/>
        </p:nvCxnSpPr>
        <p:spPr>
          <a:xfrm rot="10800000">
            <a:off x="2222150" y="3519050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8" name="Google Shape;3728;p61"/>
          <p:cNvCxnSpPr>
            <a:endCxn id="3724" idx="2"/>
          </p:cNvCxnSpPr>
          <p:nvPr/>
        </p:nvCxnSpPr>
        <p:spPr>
          <a:xfrm rot="10800000">
            <a:off x="2222150" y="3519050"/>
            <a:ext cx="8061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29" name="Google Shape;3729;p61"/>
          <p:cNvSpPr txBox="1"/>
          <p:nvPr/>
        </p:nvSpPr>
        <p:spPr>
          <a:xfrm>
            <a:off x="1641350" y="36005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0" name="Google Shape;3730;p61"/>
          <p:cNvSpPr txBox="1"/>
          <p:nvPr/>
        </p:nvSpPr>
        <p:spPr>
          <a:xfrm>
            <a:off x="2282600" y="3969850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1" name="Google Shape;3731;p61"/>
          <p:cNvSpPr txBox="1"/>
          <p:nvPr/>
        </p:nvSpPr>
        <p:spPr>
          <a:xfrm>
            <a:off x="2678450" y="3689888"/>
            <a:ext cx="3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2" name="Google Shape;3732;p61"/>
          <p:cNvSpPr/>
          <p:nvPr/>
        </p:nvSpPr>
        <p:spPr>
          <a:xfrm>
            <a:off x="15494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61"/>
          <p:cNvSpPr txBox="1"/>
          <p:nvPr/>
        </p:nvSpPr>
        <p:spPr>
          <a:xfrm>
            <a:off x="16268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4" name="Google Shape;3734;p61"/>
          <p:cNvSpPr txBox="1"/>
          <p:nvPr/>
        </p:nvSpPr>
        <p:spPr>
          <a:xfrm>
            <a:off x="15785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5" name="Google Shape;3735;p61"/>
          <p:cNvSpPr/>
          <p:nvPr/>
        </p:nvSpPr>
        <p:spPr>
          <a:xfrm>
            <a:off x="11684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61"/>
          <p:cNvSpPr txBox="1"/>
          <p:nvPr/>
        </p:nvSpPr>
        <p:spPr>
          <a:xfrm>
            <a:off x="12458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61"/>
          <p:cNvSpPr txBox="1"/>
          <p:nvPr/>
        </p:nvSpPr>
        <p:spPr>
          <a:xfrm>
            <a:off x="11975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8" name="Google Shape;3738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Dilated Convolution</a:t>
            </a:r>
            <a:endParaRPr sz="2600"/>
          </a:p>
        </p:txBody>
      </p:sp>
      <p:sp>
        <p:nvSpPr>
          <p:cNvPr id="3744" name="Google Shape;3744;p62"/>
          <p:cNvSpPr txBox="1"/>
          <p:nvPr/>
        </p:nvSpPr>
        <p:spPr>
          <a:xfrm>
            <a:off x="286200" y="866100"/>
            <a:ext cx="85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Dilated Convolution is a technique that expands the filter by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inserting holes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consecutive elements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5" name="Google Shape;3745;p62"/>
          <p:cNvSpPr txBox="1"/>
          <p:nvPr/>
        </p:nvSpPr>
        <p:spPr>
          <a:xfrm>
            <a:off x="324600" y="198665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we have assumed a dilation = 1. If dilation &gt; 1, the effect is the following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6" name="Google Shape;3746;p62"/>
          <p:cNvSpPr txBox="1"/>
          <p:nvPr/>
        </p:nvSpPr>
        <p:spPr>
          <a:xfrm>
            <a:off x="490075" y="2521325"/>
            <a:ext cx="136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Dilation = 2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7" name="Google Shape;3747;p62"/>
          <p:cNvSpPr txBox="1"/>
          <p:nvPr/>
        </p:nvSpPr>
        <p:spPr>
          <a:xfrm>
            <a:off x="327800" y="1506288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done to cover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area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62"/>
          <p:cNvSpPr/>
          <p:nvPr/>
        </p:nvSpPr>
        <p:spPr>
          <a:xfrm>
            <a:off x="11538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9" name="Google Shape;3749;p62"/>
          <p:cNvSpPr/>
          <p:nvPr/>
        </p:nvSpPr>
        <p:spPr>
          <a:xfrm>
            <a:off x="15825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0" name="Google Shape;3750;p62"/>
          <p:cNvSpPr/>
          <p:nvPr/>
        </p:nvSpPr>
        <p:spPr>
          <a:xfrm>
            <a:off x="20112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1" name="Google Shape;3751;p62"/>
          <p:cNvSpPr/>
          <p:nvPr/>
        </p:nvSpPr>
        <p:spPr>
          <a:xfrm>
            <a:off x="2439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2" name="Google Shape;3752;p62"/>
          <p:cNvSpPr/>
          <p:nvPr/>
        </p:nvSpPr>
        <p:spPr>
          <a:xfrm>
            <a:off x="28686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3" name="Google Shape;3753;p62"/>
          <p:cNvSpPr/>
          <p:nvPr/>
        </p:nvSpPr>
        <p:spPr>
          <a:xfrm>
            <a:off x="32973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62"/>
          <p:cNvSpPr/>
          <p:nvPr/>
        </p:nvSpPr>
        <p:spPr>
          <a:xfrm>
            <a:off x="3726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62"/>
          <p:cNvSpPr/>
          <p:nvPr/>
        </p:nvSpPr>
        <p:spPr>
          <a:xfrm>
            <a:off x="41547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62"/>
          <p:cNvSpPr txBox="1"/>
          <p:nvPr/>
        </p:nvSpPr>
        <p:spPr>
          <a:xfrm>
            <a:off x="12480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7" name="Google Shape;3757;p62"/>
          <p:cNvSpPr txBox="1"/>
          <p:nvPr/>
        </p:nvSpPr>
        <p:spPr>
          <a:xfrm>
            <a:off x="16767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8" name="Google Shape;3758;p62"/>
          <p:cNvSpPr txBox="1"/>
          <p:nvPr/>
        </p:nvSpPr>
        <p:spPr>
          <a:xfrm>
            <a:off x="21054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9" name="Google Shape;3759;p62"/>
          <p:cNvSpPr txBox="1"/>
          <p:nvPr/>
        </p:nvSpPr>
        <p:spPr>
          <a:xfrm>
            <a:off x="24982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0" name="Google Shape;3760;p62"/>
          <p:cNvSpPr txBox="1"/>
          <p:nvPr/>
        </p:nvSpPr>
        <p:spPr>
          <a:xfrm>
            <a:off x="2955463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62"/>
          <p:cNvSpPr txBox="1"/>
          <p:nvPr/>
        </p:nvSpPr>
        <p:spPr>
          <a:xfrm>
            <a:off x="337558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2" name="Google Shape;3762;p62"/>
          <p:cNvSpPr txBox="1"/>
          <p:nvPr/>
        </p:nvSpPr>
        <p:spPr>
          <a:xfrm>
            <a:off x="37737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3" name="Google Shape;3763;p62"/>
          <p:cNvSpPr txBox="1"/>
          <p:nvPr/>
        </p:nvSpPr>
        <p:spPr>
          <a:xfrm>
            <a:off x="4230938" y="44728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4" name="Google Shape;3764;p62"/>
          <p:cNvSpPr txBox="1"/>
          <p:nvPr/>
        </p:nvSpPr>
        <p:spPr>
          <a:xfrm>
            <a:off x="1182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5" name="Google Shape;3765;p62"/>
          <p:cNvSpPr txBox="1"/>
          <p:nvPr/>
        </p:nvSpPr>
        <p:spPr>
          <a:xfrm>
            <a:off x="1640152" y="4777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62"/>
          <p:cNvSpPr txBox="1"/>
          <p:nvPr/>
        </p:nvSpPr>
        <p:spPr>
          <a:xfrm>
            <a:off x="2097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7" name="Google Shape;3767;p62"/>
          <p:cNvSpPr txBox="1"/>
          <p:nvPr/>
        </p:nvSpPr>
        <p:spPr>
          <a:xfrm>
            <a:off x="24783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8" name="Google Shape;3768;p62"/>
          <p:cNvSpPr txBox="1"/>
          <p:nvPr/>
        </p:nvSpPr>
        <p:spPr>
          <a:xfrm>
            <a:off x="2935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9" name="Google Shape;3769;p62"/>
          <p:cNvSpPr txBox="1"/>
          <p:nvPr/>
        </p:nvSpPr>
        <p:spPr>
          <a:xfrm>
            <a:off x="3392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0" name="Google Shape;3770;p62"/>
          <p:cNvSpPr txBox="1"/>
          <p:nvPr/>
        </p:nvSpPr>
        <p:spPr>
          <a:xfrm>
            <a:off x="37737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1" name="Google Shape;3771;p62"/>
          <p:cNvSpPr txBox="1"/>
          <p:nvPr/>
        </p:nvSpPr>
        <p:spPr>
          <a:xfrm>
            <a:off x="42309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62"/>
          <p:cNvSpPr/>
          <p:nvPr/>
        </p:nvSpPr>
        <p:spPr>
          <a:xfrm>
            <a:off x="7269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p62"/>
          <p:cNvSpPr txBox="1"/>
          <p:nvPr/>
        </p:nvSpPr>
        <p:spPr>
          <a:xfrm>
            <a:off x="8211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4" name="Google Shape;3774;p62"/>
          <p:cNvSpPr txBox="1"/>
          <p:nvPr/>
        </p:nvSpPr>
        <p:spPr>
          <a:xfrm>
            <a:off x="7560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5" name="Google Shape;3775;p62"/>
          <p:cNvSpPr/>
          <p:nvPr/>
        </p:nvSpPr>
        <p:spPr>
          <a:xfrm>
            <a:off x="45834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p62"/>
          <p:cNvSpPr txBox="1"/>
          <p:nvPr/>
        </p:nvSpPr>
        <p:spPr>
          <a:xfrm>
            <a:off x="46776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7" name="Google Shape;3777;p62"/>
          <p:cNvSpPr txBox="1"/>
          <p:nvPr/>
        </p:nvSpPr>
        <p:spPr>
          <a:xfrm>
            <a:off x="46125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8" name="Google Shape;3778;p62"/>
          <p:cNvSpPr/>
          <p:nvPr/>
        </p:nvSpPr>
        <p:spPr>
          <a:xfrm>
            <a:off x="3000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62"/>
          <p:cNvSpPr txBox="1"/>
          <p:nvPr/>
        </p:nvSpPr>
        <p:spPr>
          <a:xfrm>
            <a:off x="3639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0" name="Google Shape;3780;p62"/>
          <p:cNvSpPr/>
          <p:nvPr/>
        </p:nvSpPr>
        <p:spPr>
          <a:xfrm>
            <a:off x="5012150" y="4510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p62"/>
          <p:cNvSpPr txBox="1"/>
          <p:nvPr/>
        </p:nvSpPr>
        <p:spPr>
          <a:xfrm>
            <a:off x="5106350" y="44728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2" name="Google Shape;3782;p62"/>
          <p:cNvSpPr txBox="1"/>
          <p:nvPr/>
        </p:nvSpPr>
        <p:spPr>
          <a:xfrm>
            <a:off x="50412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3" name="Google Shape;3783;p62"/>
          <p:cNvSpPr txBox="1"/>
          <p:nvPr/>
        </p:nvSpPr>
        <p:spPr>
          <a:xfrm>
            <a:off x="298856" y="47776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4" name="Google Shape;3784;p62"/>
          <p:cNvSpPr/>
          <p:nvPr/>
        </p:nvSpPr>
        <p:spPr>
          <a:xfrm>
            <a:off x="1978100" y="320240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62"/>
          <p:cNvSpPr txBox="1"/>
          <p:nvPr/>
        </p:nvSpPr>
        <p:spPr>
          <a:xfrm>
            <a:off x="2055500" y="316505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6" name="Google Shape;3786;p62"/>
          <p:cNvSpPr txBox="1"/>
          <p:nvPr/>
        </p:nvSpPr>
        <p:spPr>
          <a:xfrm>
            <a:off x="2007206" y="28602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7" name="Google Shape;3787;p62"/>
          <p:cNvSpPr/>
          <p:nvPr/>
        </p:nvSpPr>
        <p:spPr>
          <a:xfrm>
            <a:off x="15494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62"/>
          <p:cNvSpPr txBox="1"/>
          <p:nvPr/>
        </p:nvSpPr>
        <p:spPr>
          <a:xfrm>
            <a:off x="16268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9" name="Google Shape;3789;p62"/>
          <p:cNvSpPr txBox="1"/>
          <p:nvPr/>
        </p:nvSpPr>
        <p:spPr>
          <a:xfrm>
            <a:off x="15785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0" name="Google Shape;3790;p62"/>
          <p:cNvSpPr/>
          <p:nvPr/>
        </p:nvSpPr>
        <p:spPr>
          <a:xfrm>
            <a:off x="11684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1" name="Google Shape;3791;p62"/>
          <p:cNvSpPr txBox="1"/>
          <p:nvPr/>
        </p:nvSpPr>
        <p:spPr>
          <a:xfrm>
            <a:off x="12458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2" name="Google Shape;3792;p62"/>
          <p:cNvSpPr txBox="1"/>
          <p:nvPr/>
        </p:nvSpPr>
        <p:spPr>
          <a:xfrm>
            <a:off x="11975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93" name="Google Shape;3793;p62"/>
          <p:cNvGrpSpPr/>
          <p:nvPr/>
        </p:nvGrpSpPr>
        <p:grpSpPr>
          <a:xfrm>
            <a:off x="1338050" y="3519050"/>
            <a:ext cx="1690200" cy="941400"/>
            <a:chOff x="1795250" y="3519050"/>
            <a:chExt cx="1690200" cy="941400"/>
          </a:xfrm>
        </p:grpSpPr>
        <p:cxnSp>
          <p:nvCxnSpPr>
            <p:cNvPr id="3794" name="Google Shape;3794;p62"/>
            <p:cNvCxnSpPr/>
            <p:nvPr/>
          </p:nvCxnSpPr>
          <p:spPr>
            <a:xfrm flipH="1" rot="10800000">
              <a:off x="1795250" y="3519050"/>
              <a:ext cx="8841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95" name="Google Shape;3795;p62"/>
            <p:cNvCxnSpPr/>
            <p:nvPr/>
          </p:nvCxnSpPr>
          <p:spPr>
            <a:xfrm rot="10800000">
              <a:off x="2679350" y="351905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96" name="Google Shape;3796;p62"/>
            <p:cNvCxnSpPr/>
            <p:nvPr/>
          </p:nvCxnSpPr>
          <p:spPr>
            <a:xfrm rot="10800000">
              <a:off x="2679350" y="3519050"/>
              <a:ext cx="8061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97" name="Google Shape;3797;p62"/>
            <p:cNvSpPr txBox="1"/>
            <p:nvPr/>
          </p:nvSpPr>
          <p:spPr>
            <a:xfrm>
              <a:off x="2098550" y="36005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8" name="Google Shape;3798;p62"/>
            <p:cNvSpPr txBox="1"/>
            <p:nvPr/>
          </p:nvSpPr>
          <p:spPr>
            <a:xfrm>
              <a:off x="2739800" y="3969850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9" name="Google Shape;3799;p62"/>
            <p:cNvSpPr txBox="1"/>
            <p:nvPr/>
          </p:nvSpPr>
          <p:spPr>
            <a:xfrm>
              <a:off x="3135650" y="3689888"/>
              <a:ext cx="3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00" name="Google Shape;3800;p62"/>
          <p:cNvSpPr/>
          <p:nvPr/>
        </p:nvSpPr>
        <p:spPr>
          <a:xfrm>
            <a:off x="3221050" y="320240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Google Shape;3801;p62"/>
          <p:cNvSpPr txBox="1"/>
          <p:nvPr/>
        </p:nvSpPr>
        <p:spPr>
          <a:xfrm>
            <a:off x="3298450" y="316505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2" name="Google Shape;3802;p62"/>
          <p:cNvSpPr txBox="1"/>
          <p:nvPr/>
        </p:nvSpPr>
        <p:spPr>
          <a:xfrm>
            <a:off x="3250156" y="286025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3" name="Google Shape;3803;p62"/>
          <p:cNvSpPr/>
          <p:nvPr/>
        </p:nvSpPr>
        <p:spPr>
          <a:xfrm>
            <a:off x="279235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62"/>
          <p:cNvSpPr txBox="1"/>
          <p:nvPr/>
        </p:nvSpPr>
        <p:spPr>
          <a:xfrm>
            <a:off x="286975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5" name="Google Shape;3805;p62"/>
          <p:cNvSpPr txBox="1"/>
          <p:nvPr/>
        </p:nvSpPr>
        <p:spPr>
          <a:xfrm>
            <a:off x="282145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6" name="Google Shape;3806;p62"/>
          <p:cNvSpPr/>
          <p:nvPr/>
        </p:nvSpPr>
        <p:spPr>
          <a:xfrm>
            <a:off x="241135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p62"/>
          <p:cNvSpPr txBox="1"/>
          <p:nvPr/>
        </p:nvSpPr>
        <p:spPr>
          <a:xfrm>
            <a:off x="248875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8" name="Google Shape;3808;p62"/>
          <p:cNvSpPr txBox="1"/>
          <p:nvPr/>
        </p:nvSpPr>
        <p:spPr>
          <a:xfrm>
            <a:off x="244045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9" name="Google Shape;3809;p62"/>
          <p:cNvSpPr/>
          <p:nvPr/>
        </p:nvSpPr>
        <p:spPr>
          <a:xfrm>
            <a:off x="40167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p62"/>
          <p:cNvSpPr txBox="1"/>
          <p:nvPr/>
        </p:nvSpPr>
        <p:spPr>
          <a:xfrm>
            <a:off x="40941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1" name="Google Shape;3811;p62"/>
          <p:cNvSpPr txBox="1"/>
          <p:nvPr/>
        </p:nvSpPr>
        <p:spPr>
          <a:xfrm>
            <a:off x="40458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2" name="Google Shape;3812;p62"/>
          <p:cNvSpPr/>
          <p:nvPr/>
        </p:nvSpPr>
        <p:spPr>
          <a:xfrm>
            <a:off x="3635700" y="3202388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3" name="Google Shape;3813;p62"/>
          <p:cNvSpPr txBox="1"/>
          <p:nvPr/>
        </p:nvSpPr>
        <p:spPr>
          <a:xfrm>
            <a:off x="3713100" y="3165038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4" name="Google Shape;3814;p62"/>
          <p:cNvSpPr txBox="1"/>
          <p:nvPr/>
        </p:nvSpPr>
        <p:spPr>
          <a:xfrm>
            <a:off x="3664806" y="2860238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5" name="Google Shape;3815;p62"/>
          <p:cNvSpPr txBox="1"/>
          <p:nvPr/>
        </p:nvSpPr>
        <p:spPr>
          <a:xfrm>
            <a:off x="3218190" y="3800250"/>
            <a:ext cx="12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…………………………….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6" name="Google Shape;3816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Stacking Convolutional Layers</a:t>
            </a:r>
            <a:endParaRPr sz="2600"/>
          </a:p>
        </p:txBody>
      </p:sp>
      <p:sp>
        <p:nvSpPr>
          <p:cNvPr id="3822" name="Google Shape;3822;p63"/>
          <p:cNvSpPr txBox="1"/>
          <p:nvPr/>
        </p:nvSpPr>
        <p:spPr>
          <a:xfrm>
            <a:off x="2565775" y="866100"/>
            <a:ext cx="64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stack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multiple convolutional layers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form a deep convolutional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3" name="Google Shape;3823;p63"/>
          <p:cNvCxnSpPr/>
          <p:nvPr/>
        </p:nvCxnSpPr>
        <p:spPr>
          <a:xfrm rot="10800000">
            <a:off x="1195150" y="4275725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4" name="Google Shape;3824;p63"/>
          <p:cNvSpPr/>
          <p:nvPr/>
        </p:nvSpPr>
        <p:spPr>
          <a:xfrm>
            <a:off x="769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p63"/>
          <p:cNvSpPr/>
          <p:nvPr/>
        </p:nvSpPr>
        <p:spPr>
          <a:xfrm>
            <a:off x="5056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p63"/>
          <p:cNvSpPr/>
          <p:nvPr/>
        </p:nvSpPr>
        <p:spPr>
          <a:xfrm>
            <a:off x="9343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7" name="Google Shape;3827;p63"/>
          <p:cNvSpPr/>
          <p:nvPr/>
        </p:nvSpPr>
        <p:spPr>
          <a:xfrm>
            <a:off x="13630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8" name="Google Shape;3828;p63"/>
          <p:cNvSpPr/>
          <p:nvPr/>
        </p:nvSpPr>
        <p:spPr>
          <a:xfrm>
            <a:off x="17917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9" name="Google Shape;3829;p63"/>
          <p:cNvSpPr/>
          <p:nvPr/>
        </p:nvSpPr>
        <p:spPr>
          <a:xfrm>
            <a:off x="22204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0" name="Google Shape;3830;p63"/>
          <p:cNvSpPr txBox="1"/>
          <p:nvPr/>
        </p:nvSpPr>
        <p:spPr>
          <a:xfrm>
            <a:off x="1711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1" name="Google Shape;3831;p63"/>
          <p:cNvSpPr txBox="1"/>
          <p:nvPr/>
        </p:nvSpPr>
        <p:spPr>
          <a:xfrm>
            <a:off x="5998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2" name="Google Shape;3832;p63"/>
          <p:cNvSpPr txBox="1"/>
          <p:nvPr/>
        </p:nvSpPr>
        <p:spPr>
          <a:xfrm>
            <a:off x="10285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3" name="Google Shape;3833;p63"/>
          <p:cNvSpPr txBox="1"/>
          <p:nvPr/>
        </p:nvSpPr>
        <p:spPr>
          <a:xfrm>
            <a:off x="1421388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4" name="Google Shape;3834;p63"/>
          <p:cNvSpPr txBox="1"/>
          <p:nvPr/>
        </p:nvSpPr>
        <p:spPr>
          <a:xfrm>
            <a:off x="1878588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5" name="Google Shape;3835;p63"/>
          <p:cNvSpPr txBox="1"/>
          <p:nvPr/>
        </p:nvSpPr>
        <p:spPr>
          <a:xfrm>
            <a:off x="2298713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6" name="Google Shape;3836;p63"/>
          <p:cNvSpPr txBox="1"/>
          <p:nvPr/>
        </p:nvSpPr>
        <p:spPr>
          <a:xfrm>
            <a:off x="1060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7" name="Google Shape;3837;p63"/>
          <p:cNvSpPr txBox="1"/>
          <p:nvPr/>
        </p:nvSpPr>
        <p:spPr>
          <a:xfrm>
            <a:off x="563277" y="47469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8" name="Google Shape;3838;p63"/>
          <p:cNvSpPr txBox="1"/>
          <p:nvPr/>
        </p:nvSpPr>
        <p:spPr>
          <a:xfrm>
            <a:off x="10204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9" name="Google Shape;3839;p63"/>
          <p:cNvSpPr txBox="1"/>
          <p:nvPr/>
        </p:nvSpPr>
        <p:spPr>
          <a:xfrm>
            <a:off x="14014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0" name="Google Shape;3840;p63"/>
          <p:cNvSpPr txBox="1"/>
          <p:nvPr/>
        </p:nvSpPr>
        <p:spPr>
          <a:xfrm>
            <a:off x="18586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41" name="Google Shape;3841;p63"/>
          <p:cNvGrpSpPr/>
          <p:nvPr/>
        </p:nvGrpSpPr>
        <p:grpSpPr>
          <a:xfrm>
            <a:off x="723710" y="2885149"/>
            <a:ext cx="877082" cy="1390537"/>
            <a:chOff x="1485775" y="2885175"/>
            <a:chExt cx="984600" cy="1420800"/>
          </a:xfrm>
        </p:grpSpPr>
        <p:sp>
          <p:nvSpPr>
            <p:cNvPr id="3842" name="Google Shape;3842;p63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E3F9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 1D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3" name="Google Shape;3843;p63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44" name="Google Shape;3844;p63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63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6" name="Google Shape;3846;p63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847" name="Google Shape;3847;p63"/>
          <p:cNvGrpSpPr/>
          <p:nvPr/>
        </p:nvGrpSpPr>
        <p:grpSpPr>
          <a:xfrm>
            <a:off x="710185" y="1328199"/>
            <a:ext cx="877082" cy="1390537"/>
            <a:chOff x="1485775" y="2885175"/>
            <a:chExt cx="984600" cy="1420800"/>
          </a:xfrm>
        </p:grpSpPr>
        <p:sp>
          <p:nvSpPr>
            <p:cNvPr id="3848" name="Google Shape;3848;p63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E3F9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 1D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9" name="Google Shape;3849;p63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50" name="Google Shape;3850;p63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63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2" name="Google Shape;3852;p63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3853" name="Google Shape;3853;p63"/>
          <p:cNvCxnSpPr/>
          <p:nvPr/>
        </p:nvCxnSpPr>
        <p:spPr>
          <a:xfrm rot="10800000">
            <a:off x="1143610" y="27325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4" name="Google Shape;3854;p63"/>
          <p:cNvCxnSpPr/>
          <p:nvPr/>
        </p:nvCxnSpPr>
        <p:spPr>
          <a:xfrm rot="10800000">
            <a:off x="1143610" y="12085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55" name="Google Shape;3855;p63"/>
          <p:cNvSpPr txBox="1"/>
          <p:nvPr/>
        </p:nvSpPr>
        <p:spPr>
          <a:xfrm>
            <a:off x="972025" y="761575"/>
            <a:ext cx="5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6" name="Google Shape;3856;p63"/>
          <p:cNvSpPr/>
          <p:nvPr/>
        </p:nvSpPr>
        <p:spPr>
          <a:xfrm>
            <a:off x="1676850" y="2754400"/>
            <a:ext cx="240300" cy="155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63"/>
          <p:cNvSpPr txBox="1"/>
          <p:nvPr/>
        </p:nvSpPr>
        <p:spPr>
          <a:xfrm>
            <a:off x="1954350" y="3303350"/>
            <a:ext cx="73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1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8" name="Google Shape;3858;p63"/>
          <p:cNvSpPr txBox="1"/>
          <p:nvPr/>
        </p:nvSpPr>
        <p:spPr>
          <a:xfrm>
            <a:off x="1917150" y="1784200"/>
            <a:ext cx="81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2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9" name="Google Shape;3859;p63"/>
          <p:cNvSpPr/>
          <p:nvPr/>
        </p:nvSpPr>
        <p:spPr>
          <a:xfrm>
            <a:off x="1676850" y="1154200"/>
            <a:ext cx="240300" cy="155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63"/>
          <p:cNvSpPr txBox="1"/>
          <p:nvPr/>
        </p:nvSpPr>
        <p:spPr>
          <a:xfrm>
            <a:off x="2565775" y="1551900"/>
            <a:ext cx="64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Optionally,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applied right after the convolution (e.g., layernorm or batchnorm).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p63"/>
          <p:cNvSpPr txBox="1"/>
          <p:nvPr/>
        </p:nvSpPr>
        <p:spPr>
          <a:xfrm>
            <a:off x="2565775" y="2313900"/>
            <a:ext cx="57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non-linearity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applied (e.g., ReLU or LeakyReLU).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p63"/>
          <p:cNvSpPr txBox="1"/>
          <p:nvPr/>
        </p:nvSpPr>
        <p:spPr>
          <a:xfrm>
            <a:off x="2607400" y="2889800"/>
            <a:ext cx="6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set of features after the non-linearity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maps.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63"/>
          <p:cNvSpPr txBox="1"/>
          <p:nvPr/>
        </p:nvSpPr>
        <p:spPr>
          <a:xfrm>
            <a:off x="2607400" y="3558250"/>
            <a:ext cx="61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one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each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channel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convolution.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Stacking Convolutional Layers</a:t>
            </a:r>
            <a:endParaRPr sz="2600"/>
          </a:p>
        </p:txBody>
      </p:sp>
      <p:sp>
        <p:nvSpPr>
          <p:cNvPr id="3870" name="Google Shape;3870;p64"/>
          <p:cNvSpPr txBox="1"/>
          <p:nvPr/>
        </p:nvSpPr>
        <p:spPr>
          <a:xfrm>
            <a:off x="2352475" y="864225"/>
            <a:ext cx="64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stacking multiple convolutional layers, we can apply a final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(i.e., the standard 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fully-connected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one implemented with dot product).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1" name="Google Shape;3871;p64"/>
          <p:cNvCxnSpPr/>
          <p:nvPr/>
        </p:nvCxnSpPr>
        <p:spPr>
          <a:xfrm rot="10800000">
            <a:off x="1195150" y="4275725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2" name="Google Shape;3872;p64"/>
          <p:cNvSpPr/>
          <p:nvPr/>
        </p:nvSpPr>
        <p:spPr>
          <a:xfrm>
            <a:off x="769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64"/>
          <p:cNvSpPr/>
          <p:nvPr/>
        </p:nvSpPr>
        <p:spPr>
          <a:xfrm>
            <a:off x="5056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64"/>
          <p:cNvSpPr/>
          <p:nvPr/>
        </p:nvSpPr>
        <p:spPr>
          <a:xfrm>
            <a:off x="9343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64"/>
          <p:cNvSpPr/>
          <p:nvPr/>
        </p:nvSpPr>
        <p:spPr>
          <a:xfrm>
            <a:off x="13630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64"/>
          <p:cNvSpPr/>
          <p:nvPr/>
        </p:nvSpPr>
        <p:spPr>
          <a:xfrm>
            <a:off x="17917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64"/>
          <p:cNvSpPr/>
          <p:nvPr/>
        </p:nvSpPr>
        <p:spPr>
          <a:xfrm>
            <a:off x="2220475" y="44794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64"/>
          <p:cNvSpPr txBox="1"/>
          <p:nvPr/>
        </p:nvSpPr>
        <p:spPr>
          <a:xfrm>
            <a:off x="1711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9" name="Google Shape;3879;p64"/>
          <p:cNvSpPr txBox="1"/>
          <p:nvPr/>
        </p:nvSpPr>
        <p:spPr>
          <a:xfrm>
            <a:off x="5998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0" name="Google Shape;3880;p64"/>
          <p:cNvSpPr txBox="1"/>
          <p:nvPr/>
        </p:nvSpPr>
        <p:spPr>
          <a:xfrm>
            <a:off x="1028575" y="44421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1" name="Google Shape;3881;p64"/>
          <p:cNvSpPr txBox="1"/>
          <p:nvPr/>
        </p:nvSpPr>
        <p:spPr>
          <a:xfrm>
            <a:off x="1421388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2" name="Google Shape;3882;p64"/>
          <p:cNvSpPr txBox="1"/>
          <p:nvPr/>
        </p:nvSpPr>
        <p:spPr>
          <a:xfrm>
            <a:off x="1878588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3" name="Google Shape;3883;p64"/>
          <p:cNvSpPr txBox="1"/>
          <p:nvPr/>
        </p:nvSpPr>
        <p:spPr>
          <a:xfrm>
            <a:off x="2298713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4" name="Google Shape;3884;p64"/>
          <p:cNvSpPr txBox="1"/>
          <p:nvPr/>
        </p:nvSpPr>
        <p:spPr>
          <a:xfrm>
            <a:off x="1060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5" name="Google Shape;3885;p64"/>
          <p:cNvSpPr txBox="1"/>
          <p:nvPr/>
        </p:nvSpPr>
        <p:spPr>
          <a:xfrm>
            <a:off x="563277" y="47469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6" name="Google Shape;3886;p64"/>
          <p:cNvSpPr txBox="1"/>
          <p:nvPr/>
        </p:nvSpPr>
        <p:spPr>
          <a:xfrm>
            <a:off x="10204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7" name="Google Shape;3887;p64"/>
          <p:cNvSpPr txBox="1"/>
          <p:nvPr/>
        </p:nvSpPr>
        <p:spPr>
          <a:xfrm>
            <a:off x="14014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8" name="Google Shape;3888;p64"/>
          <p:cNvSpPr txBox="1"/>
          <p:nvPr/>
        </p:nvSpPr>
        <p:spPr>
          <a:xfrm>
            <a:off x="1858681" y="47469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89" name="Google Shape;3889;p64"/>
          <p:cNvGrpSpPr/>
          <p:nvPr/>
        </p:nvGrpSpPr>
        <p:grpSpPr>
          <a:xfrm>
            <a:off x="723710" y="2885149"/>
            <a:ext cx="877082" cy="1390537"/>
            <a:chOff x="1485775" y="2885175"/>
            <a:chExt cx="984600" cy="1420800"/>
          </a:xfrm>
        </p:grpSpPr>
        <p:sp>
          <p:nvSpPr>
            <p:cNvPr id="3890" name="Google Shape;3890;p64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E3F9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 1D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1" name="Google Shape;3891;p64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92" name="Google Shape;3892;p64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64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4" name="Google Shape;3894;p64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3895" name="Google Shape;3895;p64"/>
          <p:cNvCxnSpPr/>
          <p:nvPr/>
        </p:nvCxnSpPr>
        <p:spPr>
          <a:xfrm rot="10800000">
            <a:off x="1143610" y="27325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6" name="Google Shape;3896;p64"/>
          <p:cNvSpPr txBox="1"/>
          <p:nvPr/>
        </p:nvSpPr>
        <p:spPr>
          <a:xfrm>
            <a:off x="972025" y="2361775"/>
            <a:ext cx="5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7" name="Google Shape;3897;p64"/>
          <p:cNvSpPr/>
          <p:nvPr/>
        </p:nvSpPr>
        <p:spPr>
          <a:xfrm>
            <a:off x="1676850" y="2754400"/>
            <a:ext cx="240300" cy="155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8" name="Google Shape;3898;p64"/>
          <p:cNvSpPr txBox="1"/>
          <p:nvPr/>
        </p:nvSpPr>
        <p:spPr>
          <a:xfrm>
            <a:off x="1954350" y="3303350"/>
            <a:ext cx="73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1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99" name="Google Shape;3899;p64"/>
          <p:cNvCxnSpPr/>
          <p:nvPr/>
        </p:nvCxnSpPr>
        <p:spPr>
          <a:xfrm rot="10800000">
            <a:off x="1157075" y="2282600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900" name="Google Shape;3900;p64"/>
          <p:cNvGrpSpPr/>
          <p:nvPr/>
        </p:nvGrpSpPr>
        <p:grpSpPr>
          <a:xfrm>
            <a:off x="685635" y="892024"/>
            <a:ext cx="877082" cy="1390537"/>
            <a:chOff x="1485775" y="2885175"/>
            <a:chExt cx="984600" cy="1420800"/>
          </a:xfrm>
        </p:grpSpPr>
        <p:sp>
          <p:nvSpPr>
            <p:cNvPr id="3901" name="Google Shape;3901;p64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Flatten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02" name="Google Shape;3902;p64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03" name="Google Shape;3903;p64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4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29D2F5">
                <a:alpha val="21176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05" name="Google Shape;3905;p64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3906" name="Google Shape;3906;p64"/>
          <p:cNvCxnSpPr/>
          <p:nvPr/>
        </p:nvCxnSpPr>
        <p:spPr>
          <a:xfrm rot="10800000">
            <a:off x="1105535" y="739420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07" name="Google Shape;3907;p64"/>
          <p:cNvSpPr txBox="1"/>
          <p:nvPr/>
        </p:nvSpPr>
        <p:spPr>
          <a:xfrm>
            <a:off x="2465800" y="3513238"/>
            <a:ext cx="63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can apply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(needed if we are solving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classification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problem).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8" name="Google Shape;3908;p64"/>
          <p:cNvSpPr txBox="1"/>
          <p:nvPr/>
        </p:nvSpPr>
        <p:spPr>
          <a:xfrm>
            <a:off x="2352475" y="1746175"/>
            <a:ext cx="630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the linear layer expects in input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while convolution is providing in output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 dimension input length x output channels)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9" name="Google Shape;3909;p64"/>
          <p:cNvSpPr txBox="1"/>
          <p:nvPr/>
        </p:nvSpPr>
        <p:spPr>
          <a:xfrm>
            <a:off x="2352475" y="2584375"/>
            <a:ext cx="63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thus apply a flatten operation, that stacks in a single big vector all the output channels.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0" name="Google Shape;3910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Receptive Field</a:t>
            </a:r>
            <a:endParaRPr sz="2600"/>
          </a:p>
        </p:txBody>
      </p:sp>
      <p:sp>
        <p:nvSpPr>
          <p:cNvPr id="3916" name="Google Shape;3916;p65"/>
          <p:cNvSpPr txBox="1"/>
          <p:nvPr/>
        </p:nvSpPr>
        <p:spPr>
          <a:xfrm>
            <a:off x="131275" y="918925"/>
            <a:ext cx="85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receptive field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Convolutional Neural Networks (CNN) is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of the input space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affects a particular unit of the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65"/>
          <p:cNvSpPr txBox="1"/>
          <p:nvPr/>
        </p:nvSpPr>
        <p:spPr>
          <a:xfrm>
            <a:off x="235875" y="3617050"/>
            <a:ext cx="72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receptive field depends on different factors, including: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8" name="Google Shape;3918;p65"/>
          <p:cNvSpPr txBox="1"/>
          <p:nvPr/>
        </p:nvSpPr>
        <p:spPr>
          <a:xfrm>
            <a:off x="413100" y="4120975"/>
            <a:ext cx="227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Kernel Size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Layers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Stride Factor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Dilation factor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9" name="Google Shape;3919;p65"/>
          <p:cNvSpPr/>
          <p:nvPr/>
        </p:nvSpPr>
        <p:spPr>
          <a:xfrm>
            <a:off x="7179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0" name="Google Shape;3920;p65"/>
          <p:cNvSpPr/>
          <p:nvPr/>
        </p:nvSpPr>
        <p:spPr>
          <a:xfrm>
            <a:off x="10227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1" name="Google Shape;3921;p65"/>
          <p:cNvSpPr/>
          <p:nvPr/>
        </p:nvSpPr>
        <p:spPr>
          <a:xfrm>
            <a:off x="13275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2" name="Google Shape;3922;p65"/>
          <p:cNvSpPr/>
          <p:nvPr/>
        </p:nvSpPr>
        <p:spPr>
          <a:xfrm>
            <a:off x="1632300" y="3131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3" name="Google Shape;3923;p65"/>
          <p:cNvSpPr/>
          <p:nvPr/>
        </p:nvSpPr>
        <p:spPr>
          <a:xfrm>
            <a:off x="1937100" y="3131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65"/>
          <p:cNvSpPr/>
          <p:nvPr/>
        </p:nvSpPr>
        <p:spPr>
          <a:xfrm>
            <a:off x="2241900" y="3131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5" name="Google Shape;3925;p65"/>
          <p:cNvSpPr/>
          <p:nvPr/>
        </p:nvSpPr>
        <p:spPr>
          <a:xfrm>
            <a:off x="2546700" y="3131200"/>
            <a:ext cx="143100" cy="155100"/>
          </a:xfrm>
          <a:prstGeom prst="ellipse">
            <a:avLst/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6" name="Google Shape;3926;p65"/>
          <p:cNvSpPr/>
          <p:nvPr/>
        </p:nvSpPr>
        <p:spPr>
          <a:xfrm>
            <a:off x="2851500" y="3131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7" name="Google Shape;3927;p65"/>
          <p:cNvSpPr/>
          <p:nvPr/>
        </p:nvSpPr>
        <p:spPr>
          <a:xfrm>
            <a:off x="31563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8" name="Google Shape;3928;p65"/>
          <p:cNvSpPr/>
          <p:nvPr/>
        </p:nvSpPr>
        <p:spPr>
          <a:xfrm>
            <a:off x="34611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9" name="Google Shape;3929;p65"/>
          <p:cNvSpPr/>
          <p:nvPr/>
        </p:nvSpPr>
        <p:spPr>
          <a:xfrm>
            <a:off x="7179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65"/>
          <p:cNvSpPr/>
          <p:nvPr/>
        </p:nvSpPr>
        <p:spPr>
          <a:xfrm>
            <a:off x="10227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65"/>
          <p:cNvSpPr/>
          <p:nvPr/>
        </p:nvSpPr>
        <p:spPr>
          <a:xfrm>
            <a:off x="13275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p65"/>
          <p:cNvSpPr/>
          <p:nvPr/>
        </p:nvSpPr>
        <p:spPr>
          <a:xfrm>
            <a:off x="16323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65"/>
          <p:cNvSpPr/>
          <p:nvPr/>
        </p:nvSpPr>
        <p:spPr>
          <a:xfrm>
            <a:off x="1937100" y="2750200"/>
            <a:ext cx="143100" cy="155100"/>
          </a:xfrm>
          <a:prstGeom prst="ellipse">
            <a:avLst/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65"/>
          <p:cNvSpPr/>
          <p:nvPr/>
        </p:nvSpPr>
        <p:spPr>
          <a:xfrm>
            <a:off x="2241900" y="2750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65"/>
          <p:cNvSpPr/>
          <p:nvPr/>
        </p:nvSpPr>
        <p:spPr>
          <a:xfrm>
            <a:off x="2546700" y="2750200"/>
            <a:ext cx="143100" cy="155100"/>
          </a:xfrm>
          <a:prstGeom prst="ellipse">
            <a:avLst/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65"/>
          <p:cNvSpPr/>
          <p:nvPr/>
        </p:nvSpPr>
        <p:spPr>
          <a:xfrm>
            <a:off x="28515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65"/>
          <p:cNvSpPr/>
          <p:nvPr/>
        </p:nvSpPr>
        <p:spPr>
          <a:xfrm>
            <a:off x="31563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65"/>
          <p:cNvSpPr/>
          <p:nvPr/>
        </p:nvSpPr>
        <p:spPr>
          <a:xfrm>
            <a:off x="34611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9" name="Google Shape;3939;p65"/>
          <p:cNvCxnSpPr>
            <a:endCxn id="3934" idx="3"/>
          </p:cNvCxnSpPr>
          <p:nvPr/>
        </p:nvCxnSpPr>
        <p:spPr>
          <a:xfrm flipH="1" rot="10800000">
            <a:off x="2008757" y="2882586"/>
            <a:ext cx="2541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0" name="Google Shape;3940;p65"/>
          <p:cNvCxnSpPr>
            <a:stCxn id="3934" idx="4"/>
            <a:endCxn id="3924" idx="0"/>
          </p:cNvCxnSpPr>
          <p:nvPr/>
        </p:nvCxnSpPr>
        <p:spPr>
          <a:xfrm>
            <a:off x="2313450" y="290530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1" name="Google Shape;3941;p65"/>
          <p:cNvCxnSpPr>
            <a:stCxn id="3934" idx="5"/>
            <a:endCxn id="3925" idx="1"/>
          </p:cNvCxnSpPr>
          <p:nvPr/>
        </p:nvCxnSpPr>
        <p:spPr>
          <a:xfrm>
            <a:off x="2364043" y="2882586"/>
            <a:ext cx="2037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2" name="Google Shape;3942;p65"/>
          <p:cNvSpPr/>
          <p:nvPr/>
        </p:nvSpPr>
        <p:spPr>
          <a:xfrm>
            <a:off x="7179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65"/>
          <p:cNvSpPr/>
          <p:nvPr/>
        </p:nvSpPr>
        <p:spPr>
          <a:xfrm>
            <a:off x="10227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65"/>
          <p:cNvSpPr/>
          <p:nvPr/>
        </p:nvSpPr>
        <p:spPr>
          <a:xfrm>
            <a:off x="13275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65"/>
          <p:cNvSpPr/>
          <p:nvPr/>
        </p:nvSpPr>
        <p:spPr>
          <a:xfrm>
            <a:off x="16323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p65"/>
          <p:cNvSpPr/>
          <p:nvPr/>
        </p:nvSpPr>
        <p:spPr>
          <a:xfrm>
            <a:off x="19371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7" name="Google Shape;3947;p65"/>
          <p:cNvSpPr/>
          <p:nvPr/>
        </p:nvSpPr>
        <p:spPr>
          <a:xfrm>
            <a:off x="2241900" y="2369200"/>
            <a:ext cx="143100" cy="155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8" name="Google Shape;3948;p65"/>
          <p:cNvSpPr/>
          <p:nvPr/>
        </p:nvSpPr>
        <p:spPr>
          <a:xfrm>
            <a:off x="25467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9" name="Google Shape;3949;p65"/>
          <p:cNvSpPr/>
          <p:nvPr/>
        </p:nvSpPr>
        <p:spPr>
          <a:xfrm>
            <a:off x="28515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0" name="Google Shape;3950;p65"/>
          <p:cNvSpPr/>
          <p:nvPr/>
        </p:nvSpPr>
        <p:spPr>
          <a:xfrm>
            <a:off x="31563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65"/>
          <p:cNvSpPr/>
          <p:nvPr/>
        </p:nvSpPr>
        <p:spPr>
          <a:xfrm>
            <a:off x="34611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2" name="Google Shape;3952;p65"/>
          <p:cNvCxnSpPr>
            <a:endCxn id="3947" idx="3"/>
          </p:cNvCxnSpPr>
          <p:nvPr/>
        </p:nvCxnSpPr>
        <p:spPr>
          <a:xfrm flipH="1" rot="10800000">
            <a:off x="2008757" y="2501586"/>
            <a:ext cx="2541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3" name="Google Shape;3953;p65"/>
          <p:cNvCxnSpPr>
            <a:stCxn id="3947" idx="4"/>
          </p:cNvCxnSpPr>
          <p:nvPr/>
        </p:nvCxnSpPr>
        <p:spPr>
          <a:xfrm>
            <a:off x="2313450" y="252430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4" name="Google Shape;3954;p65"/>
          <p:cNvCxnSpPr>
            <a:stCxn id="3947" idx="5"/>
          </p:cNvCxnSpPr>
          <p:nvPr/>
        </p:nvCxnSpPr>
        <p:spPr>
          <a:xfrm>
            <a:off x="2364043" y="2501586"/>
            <a:ext cx="2037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5" name="Google Shape;3955;p65"/>
          <p:cNvCxnSpPr/>
          <p:nvPr/>
        </p:nvCxnSpPr>
        <p:spPr>
          <a:xfrm flipH="1" rot="10800000">
            <a:off x="1703957" y="2882586"/>
            <a:ext cx="2541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6" name="Google Shape;3956;p65"/>
          <p:cNvCxnSpPr/>
          <p:nvPr/>
        </p:nvCxnSpPr>
        <p:spPr>
          <a:xfrm>
            <a:off x="2008650" y="290530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7" name="Google Shape;3957;p65"/>
          <p:cNvCxnSpPr/>
          <p:nvPr/>
        </p:nvCxnSpPr>
        <p:spPr>
          <a:xfrm>
            <a:off x="2059243" y="2882586"/>
            <a:ext cx="2037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8" name="Google Shape;3958;p65"/>
          <p:cNvCxnSpPr/>
          <p:nvPr/>
        </p:nvCxnSpPr>
        <p:spPr>
          <a:xfrm flipH="1" rot="10800000">
            <a:off x="2313557" y="2882586"/>
            <a:ext cx="2541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9" name="Google Shape;3959;p65"/>
          <p:cNvCxnSpPr/>
          <p:nvPr/>
        </p:nvCxnSpPr>
        <p:spPr>
          <a:xfrm>
            <a:off x="2618250" y="290530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0" name="Google Shape;3960;p65"/>
          <p:cNvCxnSpPr/>
          <p:nvPr/>
        </p:nvCxnSpPr>
        <p:spPr>
          <a:xfrm>
            <a:off x="2668843" y="2882586"/>
            <a:ext cx="2037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1" name="Google Shape;3961;p65"/>
          <p:cNvSpPr/>
          <p:nvPr/>
        </p:nvSpPr>
        <p:spPr>
          <a:xfrm>
            <a:off x="3765900" y="3131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p65"/>
          <p:cNvSpPr/>
          <p:nvPr/>
        </p:nvSpPr>
        <p:spPr>
          <a:xfrm>
            <a:off x="3765900" y="2750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3" name="Google Shape;3963;p65"/>
          <p:cNvSpPr/>
          <p:nvPr/>
        </p:nvSpPr>
        <p:spPr>
          <a:xfrm>
            <a:off x="3765900" y="2369200"/>
            <a:ext cx="143100" cy="1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4" name="Google Shape;3964;p65"/>
          <p:cNvSpPr txBox="1"/>
          <p:nvPr/>
        </p:nvSpPr>
        <p:spPr>
          <a:xfrm>
            <a:off x="74800" y="3039400"/>
            <a:ext cx="6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5" name="Google Shape;3965;p65"/>
          <p:cNvSpPr txBox="1"/>
          <p:nvPr/>
        </p:nvSpPr>
        <p:spPr>
          <a:xfrm>
            <a:off x="74800" y="2658400"/>
            <a:ext cx="6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6" name="Google Shape;3966;p65"/>
          <p:cNvSpPr txBox="1"/>
          <p:nvPr/>
        </p:nvSpPr>
        <p:spPr>
          <a:xfrm>
            <a:off x="74800" y="2277400"/>
            <a:ext cx="62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7" name="Google Shape;3967;p65"/>
          <p:cNvSpPr txBox="1"/>
          <p:nvPr/>
        </p:nvSpPr>
        <p:spPr>
          <a:xfrm>
            <a:off x="2195825" y="1996600"/>
            <a:ext cx="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-GB" sz="1100">
                <a:latin typeface="Roboto"/>
                <a:ea typeface="Roboto"/>
                <a:cs typeface="Roboto"/>
                <a:sym typeface="Roboto"/>
              </a:rPr>
              <a:t>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8" name="Google Shape;3968;p65"/>
          <p:cNvSpPr txBox="1"/>
          <p:nvPr/>
        </p:nvSpPr>
        <p:spPr>
          <a:xfrm>
            <a:off x="4192750" y="2279525"/>
            <a:ext cx="461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receptive field for the unit z</a:t>
            </a:r>
            <a:r>
              <a:rPr baseline="-25000" lang="en-GB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at Layer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3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        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because this output depends on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inputs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9" name="Google Shape;3969;p65"/>
          <p:cNvSpPr txBox="1"/>
          <p:nvPr/>
        </p:nvSpPr>
        <p:spPr>
          <a:xfrm>
            <a:off x="1738625" y="2453800"/>
            <a:ext cx="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-GB" sz="1100">
                <a:latin typeface="Roboto"/>
                <a:ea typeface="Roboto"/>
                <a:cs typeface="Roboto"/>
                <a:sym typeface="Roboto"/>
              </a:rPr>
              <a:t>1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0" name="Google Shape;3970;p65"/>
          <p:cNvSpPr txBox="1"/>
          <p:nvPr/>
        </p:nvSpPr>
        <p:spPr>
          <a:xfrm>
            <a:off x="4192750" y="3008650"/>
            <a:ext cx="37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receptive field for unit z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1" name="Google Shape;3971;p65"/>
          <p:cNvSpPr txBox="1"/>
          <p:nvPr/>
        </p:nvSpPr>
        <p:spPr>
          <a:xfrm>
            <a:off x="7790575" y="3008638"/>
            <a:ext cx="9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It is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2" name="Google Shape;3972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Training</a:t>
            </a:r>
            <a:endParaRPr sz="2600"/>
          </a:p>
        </p:txBody>
      </p:sp>
      <p:sp>
        <p:nvSpPr>
          <p:cNvPr id="3978" name="Google Shape;3978;p66"/>
          <p:cNvSpPr txBox="1"/>
          <p:nvPr/>
        </p:nvSpPr>
        <p:spPr>
          <a:xfrm>
            <a:off x="286200" y="866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train convolutional neural networks?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p66"/>
          <p:cNvSpPr txBox="1"/>
          <p:nvPr/>
        </p:nvSpPr>
        <p:spPr>
          <a:xfrm>
            <a:off x="560900" y="1423775"/>
            <a:ext cx="78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usual,  we use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gradient descent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(and all the variants introduces in lecture 2).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0" name="Google Shape;3980;p66"/>
          <p:cNvSpPr txBox="1"/>
          <p:nvPr/>
        </p:nvSpPr>
        <p:spPr>
          <a:xfrm>
            <a:off x="286200" y="2009100"/>
            <a:ext cx="8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compute the gradient?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66"/>
          <p:cNvSpPr txBox="1"/>
          <p:nvPr/>
        </p:nvSpPr>
        <p:spPr>
          <a:xfrm>
            <a:off x="560900" y="2490575"/>
            <a:ext cx="78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for MLP, we use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backpropagation algorithm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2" name="Google Shape;3982;p66"/>
          <p:cNvSpPr txBox="1"/>
          <p:nvPr/>
        </p:nvSpPr>
        <p:spPr>
          <a:xfrm>
            <a:off x="560900" y="2947775"/>
            <a:ext cx="78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expression for the gradient will be different from that derived for an MLP.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3" name="Google Shape;3983;p66"/>
          <p:cNvSpPr txBox="1"/>
          <p:nvPr/>
        </p:nvSpPr>
        <p:spPr>
          <a:xfrm>
            <a:off x="560900" y="3446725"/>
            <a:ext cx="83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Fortunately,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going to compute all the gradients of interest for us using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automatic differentiation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engine.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4" name="Google Shape;3984;p66"/>
          <p:cNvSpPr txBox="1"/>
          <p:nvPr/>
        </p:nvSpPr>
        <p:spPr>
          <a:xfrm>
            <a:off x="560900" y="4284925"/>
            <a:ext cx="83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 methods mentioned for MLPs (e.g., initialization, normalization, residual/skip/dense connections) can be used for CNNs as well.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5" name="Google Shape;3985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Parameters</a:t>
            </a:r>
            <a:endParaRPr sz="2600"/>
          </a:p>
        </p:txBody>
      </p:sp>
      <p:sp>
        <p:nvSpPr>
          <p:cNvPr id="3991" name="Google Shape;3991;p68"/>
          <p:cNvSpPr txBox="1"/>
          <p:nvPr/>
        </p:nvSpPr>
        <p:spPr>
          <a:xfrm>
            <a:off x="256575" y="8748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parameters do we have in 1D convolutional layers?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2" name="Google Shape;3992;p68"/>
          <p:cNvSpPr txBox="1"/>
          <p:nvPr/>
        </p:nvSpPr>
        <p:spPr>
          <a:xfrm>
            <a:off x="256575" y="1332025"/>
            <a:ext cx="84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number of parameters depends on the kernel size (K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), input channels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output channels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3" name="Google Shape;3993;p68"/>
          <p:cNvSpPr txBox="1"/>
          <p:nvPr/>
        </p:nvSpPr>
        <p:spPr>
          <a:xfrm>
            <a:off x="256575" y="21702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=1 and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4" name="Google Shape;3994;p68"/>
          <p:cNvSpPr/>
          <p:nvPr/>
        </p:nvSpPr>
        <p:spPr>
          <a:xfrm>
            <a:off x="2392725" y="2242075"/>
            <a:ext cx="3042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68"/>
          <p:cNvSpPr txBox="1"/>
          <p:nvPr/>
        </p:nvSpPr>
        <p:spPr>
          <a:xfrm>
            <a:off x="2905175" y="21702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6" name="Google Shape;3996;p68"/>
          <p:cNvSpPr txBox="1"/>
          <p:nvPr/>
        </p:nvSpPr>
        <p:spPr>
          <a:xfrm>
            <a:off x="256575" y="27036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=1 and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&gt;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7" name="Google Shape;3997;p68"/>
          <p:cNvSpPr/>
          <p:nvPr/>
        </p:nvSpPr>
        <p:spPr>
          <a:xfrm>
            <a:off x="2392725" y="2775475"/>
            <a:ext cx="3042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68"/>
          <p:cNvSpPr txBox="1"/>
          <p:nvPr/>
        </p:nvSpPr>
        <p:spPr>
          <a:xfrm>
            <a:off x="2905175" y="27036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 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9" name="Google Shape;3999;p68"/>
          <p:cNvSpPr txBox="1"/>
          <p:nvPr/>
        </p:nvSpPr>
        <p:spPr>
          <a:xfrm>
            <a:off x="256575" y="32370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&gt;1 and 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&gt;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0" name="Google Shape;4000;p68"/>
          <p:cNvSpPr/>
          <p:nvPr/>
        </p:nvSpPr>
        <p:spPr>
          <a:xfrm>
            <a:off x="2392725" y="3308875"/>
            <a:ext cx="3042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1" name="Google Shape;4001;p68"/>
          <p:cNvSpPr txBox="1"/>
          <p:nvPr/>
        </p:nvSpPr>
        <p:spPr>
          <a:xfrm>
            <a:off x="2905175" y="3237025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 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2" name="Google Shape;4002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08" name="Google Shape;4008;p69"/>
          <p:cNvSpPr txBox="1"/>
          <p:nvPr/>
        </p:nvSpPr>
        <p:spPr>
          <a:xfrm>
            <a:off x="256575" y="8748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same mechanism seen for 1D convolutions can be extended to 2D inputs (e.g., images).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9" name="Google Shape;4009;p69"/>
          <p:cNvSpPr txBox="1"/>
          <p:nvPr/>
        </p:nvSpPr>
        <p:spPr>
          <a:xfrm>
            <a:off x="256575" y="13320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case, the filters are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sliding matrices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process the input: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0" name="Google Shape;401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227" y="1836950"/>
            <a:ext cx="2717048" cy="308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1" name="Google Shape;4011;p69"/>
          <p:cNvGraphicFramePr/>
          <p:nvPr/>
        </p:nvGraphicFramePr>
        <p:xfrm>
          <a:off x="771150" y="20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{7C16DE39-82D6-4EB6-81C4-CA5A3014DCC1}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12" name="Google Shape;4012;p69"/>
          <p:cNvSpPr txBox="1"/>
          <p:nvPr/>
        </p:nvSpPr>
        <p:spPr>
          <a:xfrm>
            <a:off x="1597363" y="458622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13" name="Google Shape;4013;p69"/>
          <p:cNvGraphicFramePr/>
          <p:nvPr/>
        </p:nvGraphicFramePr>
        <p:xfrm>
          <a:off x="3818163" y="204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{7C16DE39-82D6-4EB6-81C4-CA5A3014DCC1}</a:tableStyleId>
              </a:tblPr>
              <a:tblGrid>
                <a:gridCol w="382850"/>
                <a:gridCol w="382850"/>
                <a:gridCol w="382850"/>
              </a:tblGrid>
              <a:tr h="40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-1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-3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-3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14" name="Google Shape;4014;p69"/>
          <p:cNvSpPr txBox="1"/>
          <p:nvPr/>
        </p:nvSpPr>
        <p:spPr>
          <a:xfrm>
            <a:off x="3726100" y="3370875"/>
            <a:ext cx="18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2D Kernel (filter)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5" name="Google Shape;4015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21" name="Google Shape;4021;p70"/>
          <p:cNvSpPr txBox="1"/>
          <p:nvPr/>
        </p:nvSpPr>
        <p:spPr>
          <a:xfrm>
            <a:off x="256575" y="8748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same mechanism seen for 1D convolutions can be extended to 2D inputs (e.g., images).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2" name="Google Shape;4022;p70"/>
          <p:cNvSpPr txBox="1"/>
          <p:nvPr/>
        </p:nvSpPr>
        <p:spPr>
          <a:xfrm>
            <a:off x="256575" y="13320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case, the filters are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sliding matrices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process the input: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23" name="Google Shape;4023;p70"/>
          <p:cNvGraphicFramePr/>
          <p:nvPr/>
        </p:nvGraphicFramePr>
        <p:xfrm>
          <a:off x="771150" y="20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{7C16DE39-82D6-4EB6-81C4-CA5A3014DCC1}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24" name="Google Shape;4024;p70"/>
          <p:cNvGraphicFramePr/>
          <p:nvPr/>
        </p:nvGraphicFramePr>
        <p:xfrm>
          <a:off x="3970563" y="204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{7C16DE39-82D6-4EB6-81C4-CA5A3014DCC1}</a:tableStyleId>
              </a:tblPr>
              <a:tblGrid>
                <a:gridCol w="382850"/>
                <a:gridCol w="382850"/>
                <a:gridCol w="382850"/>
              </a:tblGrid>
              <a:tr h="40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-1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DB4437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DB443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5" name="Google Shape;4025;p70"/>
          <p:cNvSpPr txBox="1"/>
          <p:nvPr/>
        </p:nvSpPr>
        <p:spPr>
          <a:xfrm>
            <a:off x="1597363" y="458622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26" name="Google Shape;4026;p70"/>
          <p:cNvGraphicFramePr/>
          <p:nvPr/>
        </p:nvGraphicFramePr>
        <p:xfrm>
          <a:off x="6257550" y="238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{7C16DE39-82D6-4EB6-81C4-CA5A3014DCC1}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-5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7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27" name="Google Shape;4027;p70"/>
          <p:cNvSpPr txBox="1"/>
          <p:nvPr/>
        </p:nvSpPr>
        <p:spPr>
          <a:xfrm>
            <a:off x="6692188" y="407072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8" name="Google Shape;4028;p70"/>
          <p:cNvSpPr txBox="1"/>
          <p:nvPr/>
        </p:nvSpPr>
        <p:spPr>
          <a:xfrm>
            <a:off x="3878500" y="3370875"/>
            <a:ext cx="18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2D Kernel (filter)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9" name="Google Shape;4029;p70"/>
          <p:cNvCxnSpPr/>
          <p:nvPr/>
        </p:nvCxnSpPr>
        <p:spPr>
          <a:xfrm flipH="1" rot="10800000">
            <a:off x="5495550" y="3816625"/>
            <a:ext cx="876900" cy="6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30" name="Google Shape;4030;p70"/>
          <p:cNvSpPr txBox="1"/>
          <p:nvPr/>
        </p:nvSpPr>
        <p:spPr>
          <a:xfrm>
            <a:off x="3550325" y="4466925"/>
            <a:ext cx="270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Complete it as an exercise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1" name="Google Shape;4031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37" name="Google Shape;4037;p71"/>
          <p:cNvSpPr txBox="1"/>
          <p:nvPr/>
        </p:nvSpPr>
        <p:spPr>
          <a:xfrm>
            <a:off x="256575" y="8748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2D convolution is defined by the same hyperparameters seen for the 1D case: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8" name="Google Shape;4038;p71"/>
          <p:cNvSpPr txBox="1"/>
          <p:nvPr/>
        </p:nvSpPr>
        <p:spPr>
          <a:xfrm>
            <a:off x="966625" y="1500975"/>
            <a:ext cx="669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in_channels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Number of channels in the input image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out_channels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Number of channels produced by the convolution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Size of the convolving kernel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Stride of the convolution (this time 2D).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Spacing between kernel elements (this time 2D).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p71"/>
          <p:cNvSpPr txBox="1"/>
          <p:nvPr/>
        </p:nvSpPr>
        <p:spPr>
          <a:xfrm>
            <a:off x="206100" y="3973300"/>
            <a:ext cx="61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parameters do we have in 2D convolutional layers?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0" name="Google Shape;4040;p71"/>
          <p:cNvSpPr txBox="1"/>
          <p:nvPr/>
        </p:nvSpPr>
        <p:spPr>
          <a:xfrm>
            <a:off x="847925" y="4424100"/>
            <a:ext cx="40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sx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 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b="0" i="0" lang="en-GB" sz="10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⋅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1" name="Google Shape;4041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Exploding Gradients</a:t>
            </a:r>
            <a:endParaRPr sz="2600"/>
          </a:p>
        </p:txBody>
      </p:sp>
      <p:sp>
        <p:nvSpPr>
          <p:cNvPr id="331" name="Google Shape;331;p7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7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4" name="Google Shape;334;p7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7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7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7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1" name="Google Shape;341;p7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7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4" name="Google Shape;344;p7"/>
          <p:cNvCxnSpPr>
            <a:stCxn id="332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7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6" name="Google Shape;346;p7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7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7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7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p7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7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7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7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357" name="Google Shape;3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7"/>
          <p:cNvSpPr txBox="1"/>
          <p:nvPr/>
        </p:nvSpPr>
        <p:spPr>
          <a:xfrm>
            <a:off x="331950" y="2807238"/>
            <a:ext cx="86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 gradient causes 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gradient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the parameters in the early layers to be very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big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7"/>
          <p:cNvSpPr txBox="1"/>
          <p:nvPr/>
        </p:nvSpPr>
        <p:spPr>
          <a:xfrm>
            <a:off x="304850" y="3224425"/>
            <a:ext cx="41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What’s the problem with that? 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7"/>
          <p:cNvSpPr txBox="1"/>
          <p:nvPr/>
        </p:nvSpPr>
        <p:spPr>
          <a:xfrm>
            <a:off x="273300" y="4463225"/>
            <a:ext cx="84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Moreover, 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gets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bigger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bigger causing (at some point)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numerical issues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(e.g,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7"/>
          <p:cNvSpPr txBox="1"/>
          <p:nvPr/>
        </p:nvSpPr>
        <p:spPr>
          <a:xfrm>
            <a:off x="718725" y="318188"/>
            <a:ext cx="41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7"/>
          <p:cNvSpPr txBox="1"/>
          <p:nvPr/>
        </p:nvSpPr>
        <p:spPr>
          <a:xfrm>
            <a:off x="273300" y="3736125"/>
            <a:ext cx="87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 large updates could throw the parameters very far, into a region where the objective function is larger (thus undoing much of the work that had been done to reach the current solution).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"/>
          <p:cNvSpPr/>
          <p:nvPr/>
        </p:nvSpPr>
        <p:spPr>
          <a:xfrm>
            <a:off x="4852850" y="3211175"/>
            <a:ext cx="3899988" cy="544212"/>
          </a:xfrm>
          <a:prstGeom prst="cloud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you guess a possible solution?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47" name="Google Shape;4047;p72"/>
          <p:cNvSpPr txBox="1"/>
          <p:nvPr/>
        </p:nvSpPr>
        <p:spPr>
          <a:xfrm>
            <a:off x="256575" y="7224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2D convolution, we can visualize more clearly the effect of the convolution.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8" name="Google Shape;4048;p72"/>
          <p:cNvSpPr txBox="1"/>
          <p:nvPr/>
        </p:nvSpPr>
        <p:spPr>
          <a:xfrm>
            <a:off x="256575" y="1103425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effect depends on the weights of the 2D kernel used for the convolution: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9" name="Google Shape;404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050" y="1590425"/>
            <a:ext cx="4110899" cy="29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0" name="Google Shape;405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600" y="1557313"/>
            <a:ext cx="4145775" cy="30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51" name="Google Shape;4051;p72"/>
          <p:cNvSpPr txBox="1"/>
          <p:nvPr/>
        </p:nvSpPr>
        <p:spPr>
          <a:xfrm>
            <a:off x="206050" y="4580350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filter makes an image blurry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2" name="Google Shape;4052;p72"/>
          <p:cNvSpPr txBox="1"/>
          <p:nvPr/>
        </p:nvSpPr>
        <p:spPr>
          <a:xfrm>
            <a:off x="4755075" y="4595800"/>
            <a:ext cx="32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filter extracts boundaries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3" name="Google Shape;4053;p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59" name="Google Shape;4059;p73"/>
          <p:cNvSpPr txBox="1"/>
          <p:nvPr/>
        </p:nvSpPr>
        <p:spPr>
          <a:xfrm>
            <a:off x="256575" y="788050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CNNs we can effectively learn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hierarchical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0" name="Google Shape;406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75" y="1275000"/>
            <a:ext cx="8839198" cy="347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061" name="Google Shape;4061;p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67" name="Google Shape;4067;p74"/>
          <p:cNvSpPr txBox="1"/>
          <p:nvPr/>
        </p:nvSpPr>
        <p:spPr>
          <a:xfrm>
            <a:off x="256575" y="788050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CNNs we can effectively learn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hierarchical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8" name="Google Shape;40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40650"/>
            <a:ext cx="8839199" cy="3264477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2D Convolution</a:t>
            </a:r>
            <a:endParaRPr sz="2600"/>
          </a:p>
        </p:txBody>
      </p:sp>
      <p:sp>
        <p:nvSpPr>
          <p:cNvPr id="4075" name="Google Shape;4075;p75"/>
          <p:cNvSpPr txBox="1"/>
          <p:nvPr/>
        </p:nvSpPr>
        <p:spPr>
          <a:xfrm>
            <a:off x="256575" y="788050"/>
            <a:ext cx="8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CNNs we can effectively learn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hierarchical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6" name="Google Shape;407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75" y="1304850"/>
            <a:ext cx="4472176" cy="33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7" name="Google Shape;4077;p75"/>
          <p:cNvSpPr txBox="1"/>
          <p:nvPr/>
        </p:nvSpPr>
        <p:spPr>
          <a:xfrm>
            <a:off x="513175" y="4675750"/>
            <a:ext cx="27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8" name="Google Shape;40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800" y="1382425"/>
            <a:ext cx="4170749" cy="31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9" name="Google Shape;4079;p75"/>
          <p:cNvSpPr txBox="1"/>
          <p:nvPr/>
        </p:nvSpPr>
        <p:spPr>
          <a:xfrm>
            <a:off x="5069175" y="4589475"/>
            <a:ext cx="27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5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0" name="Google Shape;4080;p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76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Pooling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p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Pooling</a:t>
            </a:r>
            <a:endParaRPr sz="2600"/>
          </a:p>
        </p:txBody>
      </p:sp>
      <p:cxnSp>
        <p:nvCxnSpPr>
          <p:cNvPr id="4092" name="Google Shape;4092;p77"/>
          <p:cNvCxnSpPr/>
          <p:nvPr/>
        </p:nvCxnSpPr>
        <p:spPr>
          <a:xfrm rot="10800000">
            <a:off x="1195150" y="3589925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3" name="Google Shape;4093;p77"/>
          <p:cNvSpPr/>
          <p:nvPr/>
        </p:nvSpPr>
        <p:spPr>
          <a:xfrm>
            <a:off x="769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77"/>
          <p:cNvSpPr/>
          <p:nvPr/>
        </p:nvSpPr>
        <p:spPr>
          <a:xfrm>
            <a:off x="5056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77"/>
          <p:cNvSpPr/>
          <p:nvPr/>
        </p:nvSpPr>
        <p:spPr>
          <a:xfrm>
            <a:off x="9343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77"/>
          <p:cNvSpPr/>
          <p:nvPr/>
        </p:nvSpPr>
        <p:spPr>
          <a:xfrm>
            <a:off x="13630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77"/>
          <p:cNvSpPr/>
          <p:nvPr/>
        </p:nvSpPr>
        <p:spPr>
          <a:xfrm>
            <a:off x="17917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77"/>
          <p:cNvSpPr/>
          <p:nvPr/>
        </p:nvSpPr>
        <p:spPr>
          <a:xfrm>
            <a:off x="2220475" y="3793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77"/>
          <p:cNvSpPr txBox="1"/>
          <p:nvPr/>
        </p:nvSpPr>
        <p:spPr>
          <a:xfrm>
            <a:off x="171175" y="3756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0" name="Google Shape;4100;p77"/>
          <p:cNvSpPr txBox="1"/>
          <p:nvPr/>
        </p:nvSpPr>
        <p:spPr>
          <a:xfrm>
            <a:off x="599875" y="3756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1" name="Google Shape;4101;p77"/>
          <p:cNvSpPr txBox="1"/>
          <p:nvPr/>
        </p:nvSpPr>
        <p:spPr>
          <a:xfrm>
            <a:off x="1028575" y="3756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2" name="Google Shape;4102;p77"/>
          <p:cNvSpPr txBox="1"/>
          <p:nvPr/>
        </p:nvSpPr>
        <p:spPr>
          <a:xfrm>
            <a:off x="1421388" y="3756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3" name="Google Shape;4103;p77"/>
          <p:cNvSpPr txBox="1"/>
          <p:nvPr/>
        </p:nvSpPr>
        <p:spPr>
          <a:xfrm>
            <a:off x="1878588" y="3756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4" name="Google Shape;4104;p77"/>
          <p:cNvSpPr txBox="1"/>
          <p:nvPr/>
        </p:nvSpPr>
        <p:spPr>
          <a:xfrm>
            <a:off x="106081" y="4061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5" name="Google Shape;4105;p77"/>
          <p:cNvSpPr txBox="1"/>
          <p:nvPr/>
        </p:nvSpPr>
        <p:spPr>
          <a:xfrm>
            <a:off x="563277" y="4061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6" name="Google Shape;4106;p77"/>
          <p:cNvSpPr txBox="1"/>
          <p:nvPr/>
        </p:nvSpPr>
        <p:spPr>
          <a:xfrm>
            <a:off x="1020481" y="4061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7" name="Google Shape;4107;p77"/>
          <p:cNvSpPr txBox="1"/>
          <p:nvPr/>
        </p:nvSpPr>
        <p:spPr>
          <a:xfrm>
            <a:off x="1401481" y="4061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8" name="Google Shape;4108;p77"/>
          <p:cNvSpPr txBox="1"/>
          <p:nvPr/>
        </p:nvSpPr>
        <p:spPr>
          <a:xfrm>
            <a:off x="1858681" y="4061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09" name="Google Shape;4109;p77"/>
          <p:cNvGrpSpPr/>
          <p:nvPr/>
        </p:nvGrpSpPr>
        <p:grpSpPr>
          <a:xfrm>
            <a:off x="723710" y="2199349"/>
            <a:ext cx="877082" cy="1390537"/>
            <a:chOff x="1485775" y="2885175"/>
            <a:chExt cx="984600" cy="1420800"/>
          </a:xfrm>
        </p:grpSpPr>
        <p:sp>
          <p:nvSpPr>
            <p:cNvPr id="4110" name="Google Shape;4110;p77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E3F9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 1D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1" name="Google Shape;4111;p77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2" name="Google Shape;4112;p77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77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4" name="Google Shape;4114;p77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115" name="Google Shape;4115;p77"/>
          <p:cNvCxnSpPr/>
          <p:nvPr/>
        </p:nvCxnSpPr>
        <p:spPr>
          <a:xfrm rot="10800000">
            <a:off x="1143610" y="20467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16" name="Google Shape;4116;p77"/>
          <p:cNvSpPr txBox="1"/>
          <p:nvPr/>
        </p:nvSpPr>
        <p:spPr>
          <a:xfrm>
            <a:off x="972025" y="1043375"/>
            <a:ext cx="5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7" name="Google Shape;4117;p77"/>
          <p:cNvSpPr/>
          <p:nvPr/>
        </p:nvSpPr>
        <p:spPr>
          <a:xfrm>
            <a:off x="1676850" y="1665950"/>
            <a:ext cx="240300" cy="19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77"/>
          <p:cNvSpPr txBox="1"/>
          <p:nvPr/>
        </p:nvSpPr>
        <p:spPr>
          <a:xfrm>
            <a:off x="1954350" y="2617550"/>
            <a:ext cx="73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1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9" name="Google Shape;4119;p77"/>
          <p:cNvSpPr/>
          <p:nvPr/>
        </p:nvSpPr>
        <p:spPr>
          <a:xfrm>
            <a:off x="723710" y="1665949"/>
            <a:ext cx="877200" cy="346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0" name="Google Shape;4120;p77"/>
          <p:cNvCxnSpPr/>
          <p:nvPr/>
        </p:nvCxnSpPr>
        <p:spPr>
          <a:xfrm rot="10800000">
            <a:off x="1143610" y="15133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21" name="Google Shape;4121;p77"/>
          <p:cNvSpPr txBox="1"/>
          <p:nvPr/>
        </p:nvSpPr>
        <p:spPr>
          <a:xfrm>
            <a:off x="2935750" y="1043375"/>
            <a:ext cx="5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CNN architectures, we often apply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after the non-linearity.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2" name="Google Shape;4122;p77"/>
          <p:cNvSpPr txBox="1"/>
          <p:nvPr/>
        </p:nvSpPr>
        <p:spPr>
          <a:xfrm>
            <a:off x="2935750" y="1576775"/>
            <a:ext cx="5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Pooling helps to make the feature maps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approximately invariant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translations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3" name="Google Shape;4123;p77"/>
          <p:cNvSpPr txBox="1"/>
          <p:nvPr/>
        </p:nvSpPr>
        <p:spPr>
          <a:xfrm>
            <a:off x="3011950" y="2338775"/>
            <a:ext cx="5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a useful property if we care whether a pattern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 exactly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it is.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4" name="Google Shape;4124;p77"/>
          <p:cNvSpPr txBox="1"/>
          <p:nvPr/>
        </p:nvSpPr>
        <p:spPr>
          <a:xfrm>
            <a:off x="2298713" y="3756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5" name="Google Shape;4125;p77"/>
          <p:cNvSpPr txBox="1"/>
          <p:nvPr/>
        </p:nvSpPr>
        <p:spPr>
          <a:xfrm>
            <a:off x="3011950" y="3253175"/>
            <a:ext cx="591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instance, think about determining if an image contains a face.  We don’t need the exact location of the eyes, but rather if they are present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6" name="Google Shape;4126;p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Pooling</a:t>
            </a:r>
            <a:endParaRPr sz="2600"/>
          </a:p>
        </p:txBody>
      </p:sp>
      <p:sp>
        <p:nvSpPr>
          <p:cNvPr id="4132" name="Google Shape;4132;p78"/>
          <p:cNvSpPr txBox="1"/>
          <p:nvPr/>
        </p:nvSpPr>
        <p:spPr>
          <a:xfrm>
            <a:off x="232700" y="1043375"/>
            <a:ext cx="8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Similar to convolution,  pooling is implemented using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sliding windows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3" name="Google Shape;4133;p78"/>
          <p:cNvSpPr txBox="1"/>
          <p:nvPr/>
        </p:nvSpPr>
        <p:spPr>
          <a:xfrm>
            <a:off x="263850" y="1570800"/>
            <a:ext cx="8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sliding window and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stride factor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hyperparameters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pooling operation.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4" name="Google Shape;4134;p78"/>
          <p:cNvSpPr txBox="1"/>
          <p:nvPr/>
        </p:nvSpPr>
        <p:spPr>
          <a:xfrm>
            <a:off x="263850" y="2104200"/>
            <a:ext cx="86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Within the window, the pooling outputs a summary of some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its inputs at that given location.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5" name="Google Shape;4135;p78"/>
          <p:cNvSpPr txBox="1"/>
          <p:nvPr/>
        </p:nvSpPr>
        <p:spPr>
          <a:xfrm>
            <a:off x="263850" y="2790000"/>
            <a:ext cx="861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Examples are: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Max pooling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which outputs the maximum element within the window.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pooling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which outputs the average of the elements within the window.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6" name="Google Shape;4136;p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79"/>
          <p:cNvSpPr/>
          <p:nvPr/>
        </p:nvSpPr>
        <p:spPr>
          <a:xfrm>
            <a:off x="793600" y="1936313"/>
            <a:ext cx="1035600" cy="54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Pooling</a:t>
            </a:r>
            <a:endParaRPr sz="2600"/>
          </a:p>
        </p:txBody>
      </p:sp>
      <p:sp>
        <p:nvSpPr>
          <p:cNvPr id="4143" name="Google Shape;4143;p79"/>
          <p:cNvSpPr txBox="1"/>
          <p:nvPr/>
        </p:nvSpPr>
        <p:spPr>
          <a:xfrm>
            <a:off x="232700" y="989675"/>
            <a:ext cx="26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see an example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4" name="Google Shape;4144;p79"/>
          <p:cNvSpPr/>
          <p:nvPr/>
        </p:nvSpPr>
        <p:spPr>
          <a:xfrm>
            <a:off x="45066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79"/>
          <p:cNvSpPr/>
          <p:nvPr/>
        </p:nvSpPr>
        <p:spPr>
          <a:xfrm>
            <a:off x="49353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79"/>
          <p:cNvSpPr/>
          <p:nvPr/>
        </p:nvSpPr>
        <p:spPr>
          <a:xfrm>
            <a:off x="53640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79"/>
          <p:cNvSpPr/>
          <p:nvPr/>
        </p:nvSpPr>
        <p:spPr>
          <a:xfrm>
            <a:off x="57927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79"/>
          <p:cNvSpPr/>
          <p:nvPr/>
        </p:nvSpPr>
        <p:spPr>
          <a:xfrm>
            <a:off x="62214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79"/>
          <p:cNvSpPr/>
          <p:nvPr/>
        </p:nvSpPr>
        <p:spPr>
          <a:xfrm>
            <a:off x="66501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79"/>
          <p:cNvSpPr/>
          <p:nvPr/>
        </p:nvSpPr>
        <p:spPr>
          <a:xfrm>
            <a:off x="70788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79"/>
          <p:cNvSpPr/>
          <p:nvPr/>
        </p:nvSpPr>
        <p:spPr>
          <a:xfrm>
            <a:off x="75075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79"/>
          <p:cNvSpPr txBox="1"/>
          <p:nvPr/>
        </p:nvSpPr>
        <p:spPr>
          <a:xfrm>
            <a:off x="46008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3" name="Google Shape;4153;p79"/>
          <p:cNvSpPr txBox="1"/>
          <p:nvPr/>
        </p:nvSpPr>
        <p:spPr>
          <a:xfrm>
            <a:off x="50295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4" name="Google Shape;4154;p79"/>
          <p:cNvSpPr txBox="1"/>
          <p:nvPr/>
        </p:nvSpPr>
        <p:spPr>
          <a:xfrm>
            <a:off x="54582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5" name="Google Shape;4155;p79"/>
          <p:cNvSpPr txBox="1"/>
          <p:nvPr/>
        </p:nvSpPr>
        <p:spPr>
          <a:xfrm>
            <a:off x="5851063" y="2110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6" name="Google Shape;4156;p79"/>
          <p:cNvSpPr txBox="1"/>
          <p:nvPr/>
        </p:nvSpPr>
        <p:spPr>
          <a:xfrm>
            <a:off x="6308263" y="2110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7" name="Google Shape;4157;p79"/>
          <p:cNvSpPr txBox="1"/>
          <p:nvPr/>
        </p:nvSpPr>
        <p:spPr>
          <a:xfrm>
            <a:off x="6728388" y="2110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8" name="Google Shape;4158;p79"/>
          <p:cNvSpPr txBox="1"/>
          <p:nvPr/>
        </p:nvSpPr>
        <p:spPr>
          <a:xfrm>
            <a:off x="7126538" y="2110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9" name="Google Shape;4159;p79"/>
          <p:cNvSpPr txBox="1"/>
          <p:nvPr/>
        </p:nvSpPr>
        <p:spPr>
          <a:xfrm>
            <a:off x="7583738" y="21106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0" name="Google Shape;4160;p79"/>
          <p:cNvSpPr/>
          <p:nvPr/>
        </p:nvSpPr>
        <p:spPr>
          <a:xfrm>
            <a:off x="40797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Google Shape;4161;p79"/>
          <p:cNvSpPr txBox="1"/>
          <p:nvPr/>
        </p:nvSpPr>
        <p:spPr>
          <a:xfrm>
            <a:off x="41739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2" name="Google Shape;4162;p79"/>
          <p:cNvSpPr/>
          <p:nvPr/>
        </p:nvSpPr>
        <p:spPr>
          <a:xfrm>
            <a:off x="4506650" y="1233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p79"/>
          <p:cNvSpPr/>
          <p:nvPr/>
        </p:nvSpPr>
        <p:spPr>
          <a:xfrm>
            <a:off x="4935350" y="1233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4" name="Google Shape;4164;p79"/>
          <p:cNvSpPr txBox="1"/>
          <p:nvPr/>
        </p:nvSpPr>
        <p:spPr>
          <a:xfrm>
            <a:off x="4600850" y="11962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5" name="Google Shape;4165;p79"/>
          <p:cNvSpPr txBox="1"/>
          <p:nvPr/>
        </p:nvSpPr>
        <p:spPr>
          <a:xfrm>
            <a:off x="4992950" y="11962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6" name="Google Shape;4166;p79"/>
          <p:cNvGrpSpPr/>
          <p:nvPr/>
        </p:nvGrpSpPr>
        <p:grpSpPr>
          <a:xfrm>
            <a:off x="4256000" y="1594625"/>
            <a:ext cx="817500" cy="557274"/>
            <a:chOff x="1208000" y="2998000"/>
            <a:chExt cx="817500" cy="982500"/>
          </a:xfrm>
        </p:grpSpPr>
        <p:cxnSp>
          <p:nvCxnSpPr>
            <p:cNvPr id="4167" name="Google Shape;4167;p79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8" name="Google Shape;4168;p79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9" name="Google Shape;4169;p79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170" name="Google Shape;4170;p79"/>
          <p:cNvSpPr txBox="1"/>
          <p:nvPr/>
        </p:nvSpPr>
        <p:spPr>
          <a:xfrm>
            <a:off x="6428450" y="14211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1" name="Google Shape;4171;p79"/>
          <p:cNvSpPr txBox="1"/>
          <p:nvPr/>
        </p:nvSpPr>
        <p:spPr>
          <a:xfrm>
            <a:off x="7331200" y="14211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2" name="Google Shape;4172;p79"/>
          <p:cNvCxnSpPr/>
          <p:nvPr/>
        </p:nvCxnSpPr>
        <p:spPr>
          <a:xfrm rot="10800000">
            <a:off x="1347550" y="3970925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3" name="Google Shape;4173;p79"/>
          <p:cNvSpPr/>
          <p:nvPr/>
        </p:nvSpPr>
        <p:spPr>
          <a:xfrm>
            <a:off x="2293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79"/>
          <p:cNvSpPr/>
          <p:nvPr/>
        </p:nvSpPr>
        <p:spPr>
          <a:xfrm>
            <a:off x="6580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79"/>
          <p:cNvSpPr/>
          <p:nvPr/>
        </p:nvSpPr>
        <p:spPr>
          <a:xfrm>
            <a:off x="10867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79"/>
          <p:cNvSpPr/>
          <p:nvPr/>
        </p:nvSpPr>
        <p:spPr>
          <a:xfrm>
            <a:off x="15154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79"/>
          <p:cNvSpPr/>
          <p:nvPr/>
        </p:nvSpPr>
        <p:spPr>
          <a:xfrm>
            <a:off x="19441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8" name="Google Shape;4178;p79"/>
          <p:cNvSpPr/>
          <p:nvPr/>
        </p:nvSpPr>
        <p:spPr>
          <a:xfrm>
            <a:off x="2372875" y="41746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9" name="Google Shape;4179;p79"/>
          <p:cNvSpPr txBox="1"/>
          <p:nvPr/>
        </p:nvSpPr>
        <p:spPr>
          <a:xfrm>
            <a:off x="323575" y="4137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79"/>
          <p:cNvSpPr txBox="1"/>
          <p:nvPr/>
        </p:nvSpPr>
        <p:spPr>
          <a:xfrm>
            <a:off x="752275" y="4137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1" name="Google Shape;4181;p79"/>
          <p:cNvSpPr txBox="1"/>
          <p:nvPr/>
        </p:nvSpPr>
        <p:spPr>
          <a:xfrm>
            <a:off x="1180975" y="41373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2" name="Google Shape;4182;p79"/>
          <p:cNvSpPr txBox="1"/>
          <p:nvPr/>
        </p:nvSpPr>
        <p:spPr>
          <a:xfrm>
            <a:off x="1573788" y="4137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3" name="Google Shape;4183;p79"/>
          <p:cNvSpPr txBox="1"/>
          <p:nvPr/>
        </p:nvSpPr>
        <p:spPr>
          <a:xfrm>
            <a:off x="2030988" y="4137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4" name="Google Shape;4184;p79"/>
          <p:cNvSpPr txBox="1"/>
          <p:nvPr/>
        </p:nvSpPr>
        <p:spPr>
          <a:xfrm>
            <a:off x="258481" y="4442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5" name="Google Shape;4185;p79"/>
          <p:cNvSpPr txBox="1"/>
          <p:nvPr/>
        </p:nvSpPr>
        <p:spPr>
          <a:xfrm>
            <a:off x="715677" y="44421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6" name="Google Shape;4186;p79"/>
          <p:cNvSpPr txBox="1"/>
          <p:nvPr/>
        </p:nvSpPr>
        <p:spPr>
          <a:xfrm>
            <a:off x="1172881" y="4442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7" name="Google Shape;4187;p79"/>
          <p:cNvSpPr txBox="1"/>
          <p:nvPr/>
        </p:nvSpPr>
        <p:spPr>
          <a:xfrm>
            <a:off x="1553881" y="4442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8" name="Google Shape;4188;p79"/>
          <p:cNvSpPr txBox="1"/>
          <p:nvPr/>
        </p:nvSpPr>
        <p:spPr>
          <a:xfrm>
            <a:off x="2011081" y="4442100"/>
            <a:ext cx="4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89" name="Google Shape;4189;p79"/>
          <p:cNvGrpSpPr/>
          <p:nvPr/>
        </p:nvGrpSpPr>
        <p:grpSpPr>
          <a:xfrm>
            <a:off x="876110" y="2580349"/>
            <a:ext cx="877082" cy="1390537"/>
            <a:chOff x="1485775" y="2885175"/>
            <a:chExt cx="984600" cy="1420800"/>
          </a:xfrm>
        </p:grpSpPr>
        <p:sp>
          <p:nvSpPr>
            <p:cNvPr id="4190" name="Google Shape;4190;p79"/>
            <p:cNvSpPr/>
            <p:nvPr/>
          </p:nvSpPr>
          <p:spPr>
            <a:xfrm>
              <a:off x="1485775" y="3951975"/>
              <a:ext cx="984600" cy="354000"/>
            </a:xfrm>
            <a:prstGeom prst="rect">
              <a:avLst/>
            </a:prstGeom>
            <a:solidFill>
              <a:srgbClr val="E3F9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 1D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1" name="Google Shape;4191;p79"/>
            <p:cNvCxnSpPr/>
            <p:nvPr/>
          </p:nvCxnSpPr>
          <p:spPr>
            <a:xfrm rot="10800000">
              <a:off x="1957150" y="38076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2" name="Google Shape;4192;p79"/>
            <p:cNvSpPr/>
            <p:nvPr/>
          </p:nvSpPr>
          <p:spPr>
            <a:xfrm>
              <a:off x="1485775" y="3418575"/>
              <a:ext cx="984600" cy="3540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79"/>
            <p:cNvSpPr/>
            <p:nvPr/>
          </p:nvSpPr>
          <p:spPr>
            <a:xfrm>
              <a:off x="1485775" y="2885175"/>
              <a:ext cx="984600" cy="354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ReLU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4" name="Google Shape;4194;p79"/>
            <p:cNvCxnSpPr/>
            <p:nvPr/>
          </p:nvCxnSpPr>
          <p:spPr>
            <a:xfrm rot="10800000">
              <a:off x="1957150" y="3274275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195" name="Google Shape;4195;p79"/>
          <p:cNvCxnSpPr/>
          <p:nvPr/>
        </p:nvCxnSpPr>
        <p:spPr>
          <a:xfrm rot="10800000">
            <a:off x="1296010" y="2427745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6" name="Google Shape;4196;p79"/>
          <p:cNvSpPr txBox="1"/>
          <p:nvPr/>
        </p:nvSpPr>
        <p:spPr>
          <a:xfrm>
            <a:off x="1124425" y="1424375"/>
            <a:ext cx="5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7" name="Google Shape;4197;p79"/>
          <p:cNvSpPr/>
          <p:nvPr/>
        </p:nvSpPr>
        <p:spPr>
          <a:xfrm>
            <a:off x="1829250" y="2046950"/>
            <a:ext cx="240300" cy="19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79"/>
          <p:cNvSpPr txBox="1"/>
          <p:nvPr/>
        </p:nvSpPr>
        <p:spPr>
          <a:xfrm>
            <a:off x="2106750" y="2998550"/>
            <a:ext cx="73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1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9" name="Google Shape;4199;p79"/>
          <p:cNvSpPr/>
          <p:nvPr/>
        </p:nvSpPr>
        <p:spPr>
          <a:xfrm>
            <a:off x="876110" y="2046949"/>
            <a:ext cx="877200" cy="346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0" name="Google Shape;4200;p79"/>
          <p:cNvCxnSpPr/>
          <p:nvPr/>
        </p:nvCxnSpPr>
        <p:spPr>
          <a:xfrm rot="10800000">
            <a:off x="1294810" y="1787845"/>
            <a:ext cx="1200" cy="2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01" name="Google Shape;4201;p79"/>
          <p:cNvSpPr txBox="1"/>
          <p:nvPr/>
        </p:nvSpPr>
        <p:spPr>
          <a:xfrm>
            <a:off x="2451113" y="41373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2" name="Google Shape;4202;p79"/>
          <p:cNvSpPr/>
          <p:nvPr/>
        </p:nvSpPr>
        <p:spPr>
          <a:xfrm>
            <a:off x="3652850" y="21479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79"/>
          <p:cNvSpPr txBox="1"/>
          <p:nvPr/>
        </p:nvSpPr>
        <p:spPr>
          <a:xfrm>
            <a:off x="3747050" y="21106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04" name="Google Shape;4204;p79"/>
          <p:cNvCxnSpPr>
            <a:stCxn id="4203" idx="0"/>
          </p:cNvCxnSpPr>
          <p:nvPr/>
        </p:nvCxnSpPr>
        <p:spPr>
          <a:xfrm flipH="1" rot="10800000">
            <a:off x="3867200" y="1621300"/>
            <a:ext cx="745200" cy="4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5" name="Google Shape;4205;p79"/>
          <p:cNvCxnSpPr>
            <a:stCxn id="4154" idx="0"/>
          </p:cNvCxnSpPr>
          <p:nvPr/>
        </p:nvCxnSpPr>
        <p:spPr>
          <a:xfrm rot="10800000">
            <a:off x="4642400" y="1633300"/>
            <a:ext cx="9360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06" name="Google Shape;4206;p79"/>
          <p:cNvSpPr txBox="1"/>
          <p:nvPr/>
        </p:nvSpPr>
        <p:spPr>
          <a:xfrm>
            <a:off x="8040950" y="1993250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7" name="Google Shape;4207;p79"/>
          <p:cNvSpPr txBox="1"/>
          <p:nvPr/>
        </p:nvSpPr>
        <p:spPr>
          <a:xfrm>
            <a:off x="5502400" y="11163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8" name="Google Shape;4208;p79"/>
          <p:cNvSpPr/>
          <p:nvPr/>
        </p:nvSpPr>
        <p:spPr>
          <a:xfrm>
            <a:off x="45066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79"/>
          <p:cNvSpPr/>
          <p:nvPr/>
        </p:nvSpPr>
        <p:spPr>
          <a:xfrm>
            <a:off x="49353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79"/>
          <p:cNvSpPr/>
          <p:nvPr/>
        </p:nvSpPr>
        <p:spPr>
          <a:xfrm>
            <a:off x="53640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1" name="Google Shape;4211;p79"/>
          <p:cNvSpPr/>
          <p:nvPr/>
        </p:nvSpPr>
        <p:spPr>
          <a:xfrm>
            <a:off x="57927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2" name="Google Shape;4212;p79"/>
          <p:cNvSpPr/>
          <p:nvPr/>
        </p:nvSpPr>
        <p:spPr>
          <a:xfrm>
            <a:off x="62214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79"/>
          <p:cNvSpPr/>
          <p:nvPr/>
        </p:nvSpPr>
        <p:spPr>
          <a:xfrm>
            <a:off x="66501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p79"/>
          <p:cNvSpPr/>
          <p:nvPr/>
        </p:nvSpPr>
        <p:spPr>
          <a:xfrm>
            <a:off x="70788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5" name="Google Shape;4215;p79"/>
          <p:cNvSpPr/>
          <p:nvPr/>
        </p:nvSpPr>
        <p:spPr>
          <a:xfrm>
            <a:off x="75075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79"/>
          <p:cNvSpPr txBox="1"/>
          <p:nvPr/>
        </p:nvSpPr>
        <p:spPr>
          <a:xfrm>
            <a:off x="4600850" y="3863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7" name="Google Shape;4217;p79"/>
          <p:cNvSpPr txBox="1"/>
          <p:nvPr/>
        </p:nvSpPr>
        <p:spPr>
          <a:xfrm>
            <a:off x="5029550" y="3863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8" name="Google Shape;4218;p79"/>
          <p:cNvSpPr txBox="1"/>
          <p:nvPr/>
        </p:nvSpPr>
        <p:spPr>
          <a:xfrm>
            <a:off x="5458250" y="3863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9" name="Google Shape;4219;p79"/>
          <p:cNvSpPr txBox="1"/>
          <p:nvPr/>
        </p:nvSpPr>
        <p:spPr>
          <a:xfrm>
            <a:off x="5851063" y="3863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0" name="Google Shape;4220;p79"/>
          <p:cNvSpPr txBox="1"/>
          <p:nvPr/>
        </p:nvSpPr>
        <p:spPr>
          <a:xfrm>
            <a:off x="6308263" y="3863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1" name="Google Shape;4221;p79"/>
          <p:cNvSpPr txBox="1"/>
          <p:nvPr/>
        </p:nvSpPr>
        <p:spPr>
          <a:xfrm>
            <a:off x="6728388" y="3863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2" name="Google Shape;4222;p79"/>
          <p:cNvSpPr txBox="1"/>
          <p:nvPr/>
        </p:nvSpPr>
        <p:spPr>
          <a:xfrm>
            <a:off x="7126538" y="3863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3" name="Google Shape;4223;p79"/>
          <p:cNvSpPr txBox="1"/>
          <p:nvPr/>
        </p:nvSpPr>
        <p:spPr>
          <a:xfrm>
            <a:off x="7583738" y="3863200"/>
            <a:ext cx="3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4" name="Google Shape;4224;p79"/>
          <p:cNvSpPr/>
          <p:nvPr/>
        </p:nvSpPr>
        <p:spPr>
          <a:xfrm>
            <a:off x="40797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79"/>
          <p:cNvSpPr txBox="1"/>
          <p:nvPr/>
        </p:nvSpPr>
        <p:spPr>
          <a:xfrm>
            <a:off x="4173950" y="3863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6" name="Google Shape;4226;p79"/>
          <p:cNvSpPr/>
          <p:nvPr/>
        </p:nvSpPr>
        <p:spPr>
          <a:xfrm>
            <a:off x="4506650" y="2986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79"/>
          <p:cNvSpPr/>
          <p:nvPr/>
        </p:nvSpPr>
        <p:spPr>
          <a:xfrm>
            <a:off x="4935350" y="29861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79"/>
          <p:cNvSpPr txBox="1"/>
          <p:nvPr/>
        </p:nvSpPr>
        <p:spPr>
          <a:xfrm>
            <a:off x="4600850" y="2948800"/>
            <a:ext cx="24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9" name="Google Shape;4229;p79"/>
          <p:cNvSpPr txBox="1"/>
          <p:nvPr/>
        </p:nvSpPr>
        <p:spPr>
          <a:xfrm>
            <a:off x="4992950" y="2948800"/>
            <a:ext cx="3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30" name="Google Shape;4230;p79"/>
          <p:cNvGrpSpPr/>
          <p:nvPr/>
        </p:nvGrpSpPr>
        <p:grpSpPr>
          <a:xfrm>
            <a:off x="4256000" y="3347225"/>
            <a:ext cx="817500" cy="557274"/>
            <a:chOff x="1208000" y="2998000"/>
            <a:chExt cx="817500" cy="982500"/>
          </a:xfrm>
        </p:grpSpPr>
        <p:cxnSp>
          <p:nvCxnSpPr>
            <p:cNvPr id="4231" name="Google Shape;4231;p79"/>
            <p:cNvCxnSpPr/>
            <p:nvPr/>
          </p:nvCxnSpPr>
          <p:spPr>
            <a:xfrm flipH="1" rot="10800000">
              <a:off x="1208000" y="2998000"/>
              <a:ext cx="388800" cy="98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32" name="Google Shape;4232;p79"/>
            <p:cNvCxnSpPr/>
            <p:nvPr/>
          </p:nvCxnSpPr>
          <p:spPr>
            <a:xfrm rot="10800000">
              <a:off x="1596800" y="2998000"/>
              <a:ext cx="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33" name="Google Shape;4233;p79"/>
            <p:cNvCxnSpPr/>
            <p:nvPr/>
          </p:nvCxnSpPr>
          <p:spPr>
            <a:xfrm rot="10800000">
              <a:off x="1596800" y="2998000"/>
              <a:ext cx="428700" cy="9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234" name="Google Shape;4234;p79"/>
          <p:cNvSpPr txBox="1"/>
          <p:nvPr/>
        </p:nvSpPr>
        <p:spPr>
          <a:xfrm>
            <a:off x="6428450" y="3173725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5" name="Google Shape;4235;p79"/>
          <p:cNvSpPr txBox="1"/>
          <p:nvPr/>
        </p:nvSpPr>
        <p:spPr>
          <a:xfrm>
            <a:off x="7331200" y="31737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6" name="Google Shape;4236;p79"/>
          <p:cNvSpPr/>
          <p:nvPr/>
        </p:nvSpPr>
        <p:spPr>
          <a:xfrm>
            <a:off x="3652850" y="3900550"/>
            <a:ext cx="428700" cy="2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79"/>
          <p:cNvSpPr txBox="1"/>
          <p:nvPr/>
        </p:nvSpPr>
        <p:spPr>
          <a:xfrm>
            <a:off x="3747050" y="3863200"/>
            <a:ext cx="24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38" name="Google Shape;4238;p79"/>
          <p:cNvCxnSpPr>
            <a:stCxn id="4237" idx="0"/>
          </p:cNvCxnSpPr>
          <p:nvPr/>
        </p:nvCxnSpPr>
        <p:spPr>
          <a:xfrm flipH="1" rot="10800000">
            <a:off x="3867200" y="3373900"/>
            <a:ext cx="745200" cy="4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39" name="Google Shape;4239;p79"/>
          <p:cNvCxnSpPr>
            <a:stCxn id="4218" idx="0"/>
          </p:cNvCxnSpPr>
          <p:nvPr/>
        </p:nvCxnSpPr>
        <p:spPr>
          <a:xfrm rot="10800000">
            <a:off x="4642400" y="3385900"/>
            <a:ext cx="9360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0" name="Google Shape;4240;p79"/>
          <p:cNvSpPr txBox="1"/>
          <p:nvPr/>
        </p:nvSpPr>
        <p:spPr>
          <a:xfrm>
            <a:off x="8040950" y="3745850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79"/>
          <p:cNvSpPr txBox="1"/>
          <p:nvPr/>
        </p:nvSpPr>
        <p:spPr>
          <a:xfrm>
            <a:off x="5502400" y="2868925"/>
            <a:ext cx="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2" name="Google Shape;4242;p79"/>
          <p:cNvSpPr txBox="1"/>
          <p:nvPr/>
        </p:nvSpPr>
        <p:spPr>
          <a:xfrm>
            <a:off x="3633875" y="839025"/>
            <a:ext cx="481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Max pooling (kernel size = 5, stride=5)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3" name="Google Shape;4243;p79"/>
          <p:cNvSpPr txBox="1"/>
          <p:nvPr/>
        </p:nvSpPr>
        <p:spPr>
          <a:xfrm>
            <a:off x="3508550" y="4443050"/>
            <a:ext cx="56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output of max pooling is the same even if the input is shifted.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4" name="Google Shape;4244;p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Transposed Convolution</a:t>
            </a:r>
            <a:endParaRPr sz="2600"/>
          </a:p>
        </p:txBody>
      </p:sp>
      <p:sp>
        <p:nvSpPr>
          <p:cNvPr id="4250" name="Google Shape;4250;p8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51" name="Google Shape;4251;p80"/>
          <p:cNvSpPr txBox="1"/>
          <p:nvPr/>
        </p:nvSpPr>
        <p:spPr>
          <a:xfrm>
            <a:off x="438775" y="871475"/>
            <a:ext cx="83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some cases, we want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upsample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latent representation.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2" name="Google Shape;425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350" y="1385323"/>
            <a:ext cx="725225" cy="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3" name="Google Shape;4253;p80"/>
          <p:cNvSpPr txBox="1"/>
          <p:nvPr/>
        </p:nvSpPr>
        <p:spPr>
          <a:xfrm>
            <a:off x="1429375" y="1404875"/>
            <a:ext cx="74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Imagine your model has to predict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signal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output (speech enhancement, text-to-speech).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4" name="Google Shape;4254;p80"/>
          <p:cNvSpPr txBox="1"/>
          <p:nvPr/>
        </p:nvSpPr>
        <p:spPr>
          <a:xfrm>
            <a:off x="1429375" y="2166875"/>
            <a:ext cx="74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Normally, the model performs most of the computations in a compact latent space. Only at the end we need to predict the full signal.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5" name="Google Shape;4255;p80"/>
          <p:cNvSpPr txBox="1"/>
          <p:nvPr/>
        </p:nvSpPr>
        <p:spPr>
          <a:xfrm>
            <a:off x="1429375" y="3081275"/>
            <a:ext cx="74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requires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upsampling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your latent representation.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6" name="Google Shape;4256;p80"/>
          <p:cNvSpPr/>
          <p:nvPr/>
        </p:nvSpPr>
        <p:spPr>
          <a:xfrm>
            <a:off x="3438000" y="3832675"/>
            <a:ext cx="1134000" cy="4509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7" name="Google Shape;425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4400" y="3725400"/>
            <a:ext cx="1235158" cy="6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8" name="Google Shape;4258;p80"/>
          <p:cNvSpPr/>
          <p:nvPr/>
        </p:nvSpPr>
        <p:spPr>
          <a:xfrm>
            <a:off x="4747725" y="3938750"/>
            <a:ext cx="258600" cy="21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80"/>
          <p:cNvSpPr/>
          <p:nvPr/>
        </p:nvSpPr>
        <p:spPr>
          <a:xfrm>
            <a:off x="2178300" y="3856475"/>
            <a:ext cx="66300" cy="39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0" name="Google Shape;4260;p80"/>
          <p:cNvSpPr/>
          <p:nvPr/>
        </p:nvSpPr>
        <p:spPr>
          <a:xfrm>
            <a:off x="2330700" y="3856475"/>
            <a:ext cx="66300" cy="39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1" name="Google Shape;4261;p80"/>
          <p:cNvSpPr/>
          <p:nvPr/>
        </p:nvSpPr>
        <p:spPr>
          <a:xfrm>
            <a:off x="2483100" y="3856475"/>
            <a:ext cx="66300" cy="39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80"/>
          <p:cNvSpPr/>
          <p:nvPr/>
        </p:nvSpPr>
        <p:spPr>
          <a:xfrm>
            <a:off x="2635500" y="3856475"/>
            <a:ext cx="66300" cy="39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80"/>
          <p:cNvSpPr/>
          <p:nvPr/>
        </p:nvSpPr>
        <p:spPr>
          <a:xfrm>
            <a:off x="2787900" y="3856475"/>
            <a:ext cx="66300" cy="393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80"/>
          <p:cNvSpPr/>
          <p:nvPr/>
        </p:nvSpPr>
        <p:spPr>
          <a:xfrm>
            <a:off x="3071325" y="3938750"/>
            <a:ext cx="258600" cy="21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80"/>
          <p:cNvSpPr txBox="1"/>
          <p:nvPr/>
        </p:nvSpPr>
        <p:spPr>
          <a:xfrm>
            <a:off x="1730650" y="4422800"/>
            <a:ext cx="19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Latent representation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(50 times steps)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6" name="Google Shape;4266;p80"/>
          <p:cNvSpPr txBox="1"/>
          <p:nvPr/>
        </p:nvSpPr>
        <p:spPr>
          <a:xfrm>
            <a:off x="5083450" y="4422800"/>
            <a:ext cx="19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(1600 times steps)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Transposed Convolution</a:t>
            </a:r>
            <a:endParaRPr sz="2600"/>
          </a:p>
        </p:txBody>
      </p:sp>
      <p:sp>
        <p:nvSpPr>
          <p:cNvPr id="4272" name="Google Shape;4272;p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73" name="Google Shape;42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250" y="1271675"/>
            <a:ext cx="5905874" cy="18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4" name="Google Shape;4274;p81"/>
          <p:cNvSpPr txBox="1"/>
          <p:nvPr/>
        </p:nvSpPr>
        <p:spPr>
          <a:xfrm>
            <a:off x="438775" y="871475"/>
            <a:ext cx="83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Transposed convolution performs a “learnable” upsampling: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5" name="Google Shape;4275;p81"/>
          <p:cNvSpPr txBox="1"/>
          <p:nvPr/>
        </p:nvSpPr>
        <p:spPr>
          <a:xfrm>
            <a:off x="780225" y="3290225"/>
            <a:ext cx="804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transposed convolution does exactly what a standard convolution does but on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modified input feature map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81"/>
          <p:cNvSpPr txBox="1"/>
          <p:nvPr/>
        </p:nvSpPr>
        <p:spPr>
          <a:xfrm>
            <a:off x="764625" y="4158875"/>
            <a:ext cx="80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each row and column of the input, insert a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(that depends on the stride factor)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Exploding Gradients</a:t>
            </a:r>
            <a:endParaRPr sz="2600"/>
          </a:p>
        </p:txBody>
      </p:sp>
      <p:sp>
        <p:nvSpPr>
          <p:cNvPr id="378" name="Google Shape;378;p8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8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p8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8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3" name="Google Shape;383;p8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8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8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p8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8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8"/>
          <p:cNvCxnSpPr>
            <a:stCxn id="379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8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8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8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8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8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8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p8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8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8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3" name="Google Shape;403;p8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404" name="Google Shape;4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8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8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8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8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8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8"/>
          <p:cNvSpPr txBox="1"/>
          <p:nvPr/>
        </p:nvSpPr>
        <p:spPr>
          <a:xfrm>
            <a:off x="282725" y="2768963"/>
            <a:ext cx="46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solution largely adopted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 clipping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2825" y="2904038"/>
            <a:ext cx="32670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"/>
          <p:cNvSpPr txBox="1"/>
          <p:nvPr/>
        </p:nvSpPr>
        <p:spPr>
          <a:xfrm>
            <a:off x="282725" y="3150763"/>
            <a:ext cx="52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way to do gradient clipping involves forcing the gradient values (element-wise) to a specific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absolute value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"/>
          <p:cNvSpPr txBox="1"/>
          <p:nvPr/>
        </p:nvSpPr>
        <p:spPr>
          <a:xfrm>
            <a:off x="113100" y="4405200"/>
            <a:ext cx="87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gradient descent proposes to make a very large step, the gradient clipping intervenes to reduce the step size. This way it is less likely to go outside the region of interest.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"/>
          <p:cNvSpPr txBox="1"/>
          <p:nvPr/>
        </p:nvSpPr>
        <p:spPr>
          <a:xfrm>
            <a:off x="5221350" y="2539375"/>
            <a:ext cx="40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is a hyperparameter configured by trial and error.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"/>
          <p:cNvSpPr txBox="1"/>
          <p:nvPr/>
        </p:nvSpPr>
        <p:spPr>
          <a:xfrm>
            <a:off x="389625" y="3893925"/>
            <a:ext cx="45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E.g. if the gradient on my parameters is [-0.3, 0.5, -1000, -0.4] and C=5, my gradient will be [-0.3, 0.5, -5, -0.4 ]. 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Transposed Convolution</a:t>
            </a:r>
            <a:endParaRPr sz="2600"/>
          </a:p>
        </p:txBody>
      </p:sp>
      <p:sp>
        <p:nvSpPr>
          <p:cNvPr id="4282" name="Google Shape;4282;p8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83" name="Google Shape;428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400" y="974700"/>
            <a:ext cx="4670300" cy="23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4" name="Google Shape;4284;p82"/>
          <p:cNvSpPr txBox="1"/>
          <p:nvPr/>
        </p:nvSpPr>
        <p:spPr>
          <a:xfrm>
            <a:off x="1038950" y="3470900"/>
            <a:ext cx="4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upsampling factor depends on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82"/>
          <p:cNvSpPr txBox="1"/>
          <p:nvPr/>
        </p:nvSpPr>
        <p:spPr>
          <a:xfrm>
            <a:off x="1038950" y="3928100"/>
            <a:ext cx="6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similar operation (ConvTranspose1d) is defined for 1D signals like 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Additional Material &amp; Lab Session</a:t>
            </a:r>
            <a:endParaRPr sz="2600"/>
          </a:p>
        </p:txBody>
      </p:sp>
      <p:pic>
        <p:nvPicPr>
          <p:cNvPr id="4291" name="Google Shape;42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63" y="950050"/>
            <a:ext cx="788450" cy="10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2" name="Google Shape;429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75" y="1022438"/>
            <a:ext cx="1071325" cy="10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3" name="Google Shape;4293;p83"/>
          <p:cNvSpPr txBox="1"/>
          <p:nvPr/>
        </p:nvSpPr>
        <p:spPr>
          <a:xfrm>
            <a:off x="5892375" y="1017325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4" name="Google Shape;4294;p83"/>
          <p:cNvSpPr txBox="1"/>
          <p:nvPr/>
        </p:nvSpPr>
        <p:spPr>
          <a:xfrm>
            <a:off x="5654550" y="1022450"/>
            <a:ext cx="334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5: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Basics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6: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Feedforward Networks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7: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8: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9: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p83"/>
          <p:cNvSpPr txBox="1"/>
          <p:nvPr/>
        </p:nvSpPr>
        <p:spPr>
          <a:xfrm>
            <a:off x="1492688" y="1216813"/>
            <a:ext cx="35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6" name="Google Shape;4296;p83"/>
          <p:cNvSpPr txBox="1"/>
          <p:nvPr/>
        </p:nvSpPr>
        <p:spPr>
          <a:xfrm>
            <a:off x="1468175" y="161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83"/>
          <p:cNvSpPr txBox="1"/>
          <p:nvPr/>
        </p:nvSpPr>
        <p:spPr>
          <a:xfrm>
            <a:off x="1296150" y="1004825"/>
            <a:ext cx="403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3.1.0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4.3.2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5.0 - 5.4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5.5.6: Convolutional Networks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p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99" name="Google Shape;4299;p83"/>
          <p:cNvSpPr txBox="1"/>
          <p:nvPr/>
        </p:nvSpPr>
        <p:spPr>
          <a:xfrm>
            <a:off x="228175" y="2512825"/>
            <a:ext cx="61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the weekly lab session,  we will do: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0" name="Google Shape;4300;p83"/>
          <p:cNvSpPr txBox="1"/>
          <p:nvPr/>
        </p:nvSpPr>
        <p:spPr>
          <a:xfrm>
            <a:off x="1611850" y="3149225"/>
            <a:ext cx="27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Tutorial on CNNs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1" name="Google Shape;4301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25" y="3182488"/>
            <a:ext cx="738501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" name="Google Shape;4302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000" y="3822150"/>
            <a:ext cx="982850" cy="691058"/>
          </a:xfrm>
          <a:prstGeom prst="rect">
            <a:avLst/>
          </a:prstGeom>
          <a:noFill/>
          <a:ln>
            <a:noFill/>
          </a:ln>
        </p:spPr>
      </p:pic>
      <p:sp>
        <p:nvSpPr>
          <p:cNvPr id="4303" name="Google Shape;4303;p83"/>
          <p:cNvSpPr txBox="1"/>
          <p:nvPr/>
        </p:nvSpPr>
        <p:spPr>
          <a:xfrm>
            <a:off x="1620750" y="3769775"/>
            <a:ext cx="3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 autoencoder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4" name="Google Shape;4304;p83"/>
          <p:cNvSpPr txBox="1"/>
          <p:nvPr/>
        </p:nvSpPr>
        <p:spPr>
          <a:xfrm>
            <a:off x="1611525" y="4077450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Deadline: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Feb,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11.59 pm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9" name="Google Shape;430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250" y="807150"/>
            <a:ext cx="3010825" cy="30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8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"/>
          <p:cNvSpPr/>
          <p:nvPr/>
        </p:nvSpPr>
        <p:spPr>
          <a:xfrm>
            <a:off x="4092675" y="953800"/>
            <a:ext cx="713100" cy="709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"/>
          <p:cNvSpPr/>
          <p:nvPr/>
        </p:nvSpPr>
        <p:spPr>
          <a:xfrm>
            <a:off x="744375" y="924225"/>
            <a:ext cx="713100" cy="1537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Vanishing Gradient</a:t>
            </a:r>
            <a:endParaRPr sz="2600"/>
          </a:p>
        </p:txBody>
      </p:sp>
      <p:sp>
        <p:nvSpPr>
          <p:cNvPr id="425" name="Google Shape;425;p9"/>
          <p:cNvSpPr/>
          <p:nvPr/>
        </p:nvSpPr>
        <p:spPr>
          <a:xfrm>
            <a:off x="5825925" y="822700"/>
            <a:ext cx="3137700" cy="840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7967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9"/>
          <p:cNvCxnSpPr/>
          <p:nvPr/>
        </p:nvCxnSpPr>
        <p:spPr>
          <a:xfrm flipH="1" rot="10800000">
            <a:off x="10944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8" name="Google Shape;428;p9"/>
          <p:cNvSpPr/>
          <p:nvPr/>
        </p:nvSpPr>
        <p:spPr>
          <a:xfrm>
            <a:off x="167625" y="10948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9"/>
          <p:cNvCxnSpPr/>
          <p:nvPr/>
        </p:nvCxnSpPr>
        <p:spPr>
          <a:xfrm flipH="1" rot="10800000">
            <a:off x="578150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0" name="Google Shape;430;p9"/>
          <p:cNvSpPr/>
          <p:nvPr/>
        </p:nvSpPr>
        <p:spPr>
          <a:xfrm>
            <a:off x="9296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9"/>
          <p:cNvSpPr txBox="1"/>
          <p:nvPr/>
        </p:nvSpPr>
        <p:spPr>
          <a:xfrm>
            <a:off x="65400" y="1439075"/>
            <a:ext cx="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9"/>
          <p:cNvSpPr/>
          <p:nvPr/>
        </p:nvSpPr>
        <p:spPr>
          <a:xfrm>
            <a:off x="16349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9"/>
          <p:cNvCxnSpPr/>
          <p:nvPr/>
        </p:nvCxnSpPr>
        <p:spPr>
          <a:xfrm flipH="1" rot="10800000">
            <a:off x="19326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9"/>
          <p:cNvCxnSpPr/>
          <p:nvPr/>
        </p:nvCxnSpPr>
        <p:spPr>
          <a:xfrm flipH="1" rot="10800000">
            <a:off x="14009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5" name="Google Shape;435;p9"/>
          <p:cNvSpPr/>
          <p:nvPr/>
        </p:nvSpPr>
        <p:spPr>
          <a:xfrm>
            <a:off x="17678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41495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/>
          <p:nvPr/>
        </p:nvCxnSpPr>
        <p:spPr>
          <a:xfrm flipH="1" rot="10800000">
            <a:off x="39155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9"/>
          <p:cNvCxnSpPr>
            <a:stCxn id="426" idx="6"/>
          </p:cNvCxnSpPr>
          <p:nvPr/>
        </p:nvCxnSpPr>
        <p:spPr>
          <a:xfrm>
            <a:off x="1396125" y="12855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9"/>
          <p:cNvCxnSpPr/>
          <p:nvPr/>
        </p:nvCxnSpPr>
        <p:spPr>
          <a:xfrm flipH="1" rot="10800000">
            <a:off x="4447275" y="16338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9"/>
          <p:cNvSpPr/>
          <p:nvPr/>
        </p:nvSpPr>
        <p:spPr>
          <a:xfrm>
            <a:off x="4249575" y="1998050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 txBox="1"/>
          <p:nvPr/>
        </p:nvSpPr>
        <p:spPr>
          <a:xfrm>
            <a:off x="4215000" y="2427350"/>
            <a:ext cx="8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1634925" y="237362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24731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9"/>
          <p:cNvCxnSpPr/>
          <p:nvPr/>
        </p:nvCxnSpPr>
        <p:spPr>
          <a:xfrm flipH="1" rot="10800000">
            <a:off x="27708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9"/>
          <p:cNvCxnSpPr/>
          <p:nvPr/>
        </p:nvCxnSpPr>
        <p:spPr>
          <a:xfrm flipH="1" rot="10800000">
            <a:off x="22391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6" name="Google Shape;446;p9"/>
          <p:cNvSpPr/>
          <p:nvPr/>
        </p:nvSpPr>
        <p:spPr>
          <a:xfrm>
            <a:off x="26060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3311325" y="1013425"/>
            <a:ext cx="599400" cy="544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</a:t>
            </a:r>
            <a:endParaRPr b="0" baseline="30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9"/>
          <p:cNvCxnSpPr/>
          <p:nvPr/>
        </p:nvCxnSpPr>
        <p:spPr>
          <a:xfrm flipH="1" rot="10800000">
            <a:off x="3609075" y="1557625"/>
            <a:ext cx="3900" cy="410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9"/>
          <p:cNvCxnSpPr/>
          <p:nvPr/>
        </p:nvCxnSpPr>
        <p:spPr>
          <a:xfrm flipH="1" rot="10800000">
            <a:off x="3077325" y="1282825"/>
            <a:ext cx="229200" cy="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p9"/>
          <p:cNvSpPr/>
          <p:nvPr/>
        </p:nvSpPr>
        <p:spPr>
          <a:xfrm>
            <a:off x="3444225" y="2009275"/>
            <a:ext cx="3993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frac{\partial L}{\partial w_1} = \frac{\partial f^{(1)}}{\partial w_1}\; \frac{\partial f^{(2)}}{\partial f^{(1)}} \;  \frac{\partial f^{(3)}}{\partial f^{(2)}} \; \frac{\partial f^{(4)}}{\partial f^{(3)}}  \frac{\partial L}{\partial f^{(4)}}" id="451" name="Google Shape;4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619" y="988775"/>
            <a:ext cx="3779226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"/>
          <p:cNvSpPr/>
          <p:nvPr/>
        </p:nvSpPr>
        <p:spPr>
          <a:xfrm>
            <a:off x="1369425" y="1524675"/>
            <a:ext cx="2719850" cy="763575"/>
          </a:xfrm>
          <a:custGeom>
            <a:rect b="b" l="l" r="r" t="t"/>
            <a:pathLst>
              <a:path extrusionOk="0" h="30543" w="108794">
                <a:moveTo>
                  <a:pt x="0" y="30543"/>
                </a:moveTo>
                <a:cubicBezTo>
                  <a:pt x="2188" y="26252"/>
                  <a:pt x="-5007" y="9887"/>
                  <a:pt x="13125" y="4796"/>
                </a:cubicBezTo>
                <a:cubicBezTo>
                  <a:pt x="31257" y="-294"/>
                  <a:pt x="92849" y="799"/>
                  <a:pt x="108794" y="0"/>
                </a:cubicBezTo>
              </a:path>
            </a:pathLst>
          </a:custGeom>
          <a:noFill/>
          <a:ln cap="flat" cmpd="sng" w="2857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9"/>
          <p:cNvSpPr txBox="1"/>
          <p:nvPr/>
        </p:nvSpPr>
        <p:spPr>
          <a:xfrm>
            <a:off x="4966425" y="1758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9"/>
          <p:cNvSpPr txBox="1"/>
          <p:nvPr/>
        </p:nvSpPr>
        <p:spPr>
          <a:xfrm>
            <a:off x="6190675" y="1770800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9"/>
          <p:cNvSpPr txBox="1"/>
          <p:nvPr/>
        </p:nvSpPr>
        <p:spPr>
          <a:xfrm>
            <a:off x="6060075" y="1758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0.5 x 0.3 x 0.1 x 0.1 x 0.2 =  0.0003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9"/>
          <p:cNvSpPr txBox="1"/>
          <p:nvPr/>
        </p:nvSpPr>
        <p:spPr>
          <a:xfrm>
            <a:off x="4966425" y="2139175"/>
            <a:ext cx="10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Exploding: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9"/>
          <p:cNvSpPr txBox="1"/>
          <p:nvPr/>
        </p:nvSpPr>
        <p:spPr>
          <a:xfrm>
            <a:off x="6060075" y="2139175"/>
            <a:ext cx="29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2.5 x 1.3 x 9.9 x 5.4 x 8.2 =  1424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9"/>
          <p:cNvSpPr txBox="1"/>
          <p:nvPr/>
        </p:nvSpPr>
        <p:spPr>
          <a:xfrm>
            <a:off x="331950" y="2948225"/>
            <a:ext cx="86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gradient causes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parameters in the early layers to be very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9"/>
          <p:cNvSpPr txBox="1"/>
          <p:nvPr/>
        </p:nvSpPr>
        <p:spPr>
          <a:xfrm>
            <a:off x="331950" y="3405425"/>
            <a:ext cx="41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What’s the problem with small gradients?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9"/>
          <p:cNvSpPr txBox="1"/>
          <p:nvPr/>
        </p:nvSpPr>
        <p:spPr>
          <a:xfrm>
            <a:off x="331950" y="3938825"/>
            <a:ext cx="86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parameters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 not change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 much during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they will stay “almost” randomly initialized.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4876700" y="3261425"/>
            <a:ext cx="3899988" cy="544212"/>
          </a:xfrm>
          <a:prstGeom prst="cloud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you guess a possible solution?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